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9" r:id="rId4"/>
    <p:sldId id="289" r:id="rId5"/>
    <p:sldId id="261" r:id="rId6"/>
    <p:sldId id="291" r:id="rId7"/>
    <p:sldId id="293" r:id="rId8"/>
    <p:sldId id="287" r:id="rId9"/>
    <p:sldId id="295" r:id="rId10"/>
    <p:sldId id="297" r:id="rId11"/>
    <p:sldId id="299" r:id="rId12"/>
  </p:sldIdLst>
  <p:sldSz cx="12192000" cy="6858000"/>
  <p:notesSz cx="6858000" cy="9144000"/>
  <p:custDataLst>
    <p:tags r:id="rId16"/>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01" userDrawn="1">
          <p15:clr>
            <a:srgbClr val="A4A3A4"/>
          </p15:clr>
        </p15:guide>
        <p15:guide id="3" pos="405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91515"/>
    <a:srgbClr val="EE0000"/>
    <a:srgbClr val="18B0FC"/>
    <a:srgbClr val="F0F4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4" autoAdjust="0"/>
    <p:restoredTop sz="94660"/>
  </p:normalViewPr>
  <p:slideViewPr>
    <p:cSldViewPr snapToGrid="0" showGuides="1">
      <p:cViewPr varScale="1">
        <p:scale>
          <a:sx n="110" d="100"/>
          <a:sy n="110" d="100"/>
        </p:scale>
        <p:origin x="82" y="245"/>
      </p:cViewPr>
      <p:guideLst>
        <p:guide orient="horz" pos="2160"/>
        <p:guide pos="3801"/>
        <p:guide pos="405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6" Type="http://schemas.openxmlformats.org/officeDocument/2006/relationships/tags" Target="tags/tag65.xml"/><Relationship Id="rId15" Type="http://schemas.openxmlformats.org/officeDocument/2006/relationships/tableStyles" Target="tableStyles.xml"/><Relationship Id="rId14" Type="http://schemas.openxmlformats.org/officeDocument/2006/relationships/viewProps" Target="viewProps.xml"/><Relationship Id="rId13" Type="http://schemas.openxmlformats.org/officeDocument/2006/relationships/presProps" Target="presProps.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16F8E6D3-EC10-435A-83A8-4CF3748666BF}"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015B73C-FE37-48BC-8A31-84F8B5A93988}" type="slidenum">
              <a:rPr lang="zh-CN" altLang="en-US" smtClean="0"/>
            </a:fld>
            <a:endParaRPr lang="zh-CN" altLang="en-US"/>
          </a:p>
        </p:txBody>
      </p:sp>
      <p:sp>
        <p:nvSpPr>
          <p:cNvPr id="7" name="矩形 6"/>
          <p:cNvSpPr/>
          <p:nvPr userDrawn="1"/>
        </p:nvSpPr>
        <p:spPr>
          <a:xfrm>
            <a:off x="181583" y="162128"/>
            <a:ext cx="11815864" cy="6533744"/>
          </a:xfrm>
          <a:prstGeom prst="rect">
            <a:avLst/>
          </a:prstGeom>
          <a:noFill/>
          <a:ln w="190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userDrawn="1"/>
        </p:nvSpPr>
        <p:spPr>
          <a:xfrm>
            <a:off x="5304817" y="1"/>
            <a:ext cx="1569396" cy="1731522"/>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userDrawn="1"/>
        </p:nvSpPr>
        <p:spPr>
          <a:xfrm>
            <a:off x="5304817" y="6634265"/>
            <a:ext cx="1569396" cy="223734"/>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27" name="组合 26"/>
          <p:cNvGrpSpPr/>
          <p:nvPr userDrawn="1"/>
        </p:nvGrpSpPr>
        <p:grpSpPr>
          <a:xfrm>
            <a:off x="10798227" y="5070856"/>
            <a:ext cx="1197659" cy="1389113"/>
            <a:chOff x="-1356283" y="1212273"/>
            <a:chExt cx="1599245" cy="1854896"/>
          </a:xfrm>
        </p:grpSpPr>
        <p:sp>
          <p:nvSpPr>
            <p:cNvPr id="28" name="等腰三角形 27"/>
            <p:cNvSpPr/>
            <p:nvPr/>
          </p:nvSpPr>
          <p:spPr>
            <a:xfrm rot="5400000">
              <a:off x="-865849" y="2182484"/>
              <a:ext cx="618375" cy="533082"/>
            </a:xfrm>
            <a:prstGeom prst="triangle">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等腰三角形 28"/>
            <p:cNvSpPr/>
            <p:nvPr/>
          </p:nvSpPr>
          <p:spPr>
            <a:xfrm rot="16200000" flipH="1">
              <a:off x="-865848" y="1873296"/>
              <a:ext cx="618375" cy="533082"/>
            </a:xfrm>
            <a:prstGeom prst="triangle">
              <a:avLst/>
            </a:prstGeom>
            <a:solidFill>
              <a:schemeClr val="accent1">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等腰三角形 29"/>
            <p:cNvSpPr/>
            <p:nvPr/>
          </p:nvSpPr>
          <p:spPr>
            <a:xfrm rot="5400000">
              <a:off x="-332767" y="1873297"/>
              <a:ext cx="618375" cy="533082"/>
            </a:xfrm>
            <a:prstGeom prst="triangle">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1" name="等腰三角形 30"/>
            <p:cNvSpPr/>
            <p:nvPr/>
          </p:nvSpPr>
          <p:spPr>
            <a:xfrm rot="5400000">
              <a:off x="-332767" y="1873297"/>
              <a:ext cx="618375" cy="533082"/>
            </a:xfrm>
            <a:prstGeom prst="triangle">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等腰三角形 31"/>
            <p:cNvSpPr/>
            <p:nvPr/>
          </p:nvSpPr>
          <p:spPr>
            <a:xfrm rot="16200000" flipH="1">
              <a:off x="-336771" y="2182254"/>
              <a:ext cx="618375" cy="533082"/>
            </a:xfrm>
            <a:prstGeom prst="triangle">
              <a:avLst/>
            </a:prstGeom>
            <a:solidFill>
              <a:schemeClr val="accent1">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等腰三角形 32"/>
            <p:cNvSpPr/>
            <p:nvPr/>
          </p:nvSpPr>
          <p:spPr>
            <a:xfrm rot="16200000" flipH="1">
              <a:off x="-332767" y="1564109"/>
              <a:ext cx="618375" cy="533082"/>
            </a:xfrm>
            <a:prstGeom prst="triangle">
              <a:avLst/>
            </a:prstGeom>
            <a:solidFill>
              <a:schemeClr val="accent1">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 name="等腰三角形 33"/>
            <p:cNvSpPr/>
            <p:nvPr/>
          </p:nvSpPr>
          <p:spPr>
            <a:xfrm rot="16200000" flipH="1">
              <a:off x="-1398930" y="1564108"/>
              <a:ext cx="618375" cy="533082"/>
            </a:xfrm>
            <a:prstGeom prst="triangle">
              <a:avLst/>
            </a:prstGeom>
            <a:solidFill>
              <a:schemeClr val="accent1">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5" name="等腰三角形 34"/>
            <p:cNvSpPr/>
            <p:nvPr/>
          </p:nvSpPr>
          <p:spPr>
            <a:xfrm rot="5400000">
              <a:off x="-334769" y="2491441"/>
              <a:ext cx="618375" cy="533082"/>
            </a:xfrm>
            <a:prstGeom prst="triangle">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 name="等腰三角形 35"/>
            <p:cNvSpPr/>
            <p:nvPr/>
          </p:nvSpPr>
          <p:spPr>
            <a:xfrm rot="16200000" flipH="1">
              <a:off x="-861591" y="1254920"/>
              <a:ext cx="618375" cy="533082"/>
            </a:xfrm>
            <a:prstGeom prst="triangle">
              <a:avLst/>
            </a:prstGeom>
            <a:solidFill>
              <a:schemeClr val="accent1">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37" name="组合 36"/>
          <p:cNvGrpSpPr/>
          <p:nvPr userDrawn="1"/>
        </p:nvGrpSpPr>
        <p:grpSpPr>
          <a:xfrm>
            <a:off x="194553" y="193560"/>
            <a:ext cx="2019597" cy="1884355"/>
            <a:chOff x="214742" y="270164"/>
            <a:chExt cx="2661150" cy="2482947"/>
          </a:xfrm>
        </p:grpSpPr>
        <p:grpSp>
          <p:nvGrpSpPr>
            <p:cNvPr id="38" name="组合 37"/>
            <p:cNvGrpSpPr/>
            <p:nvPr/>
          </p:nvGrpSpPr>
          <p:grpSpPr>
            <a:xfrm>
              <a:off x="214745" y="270164"/>
              <a:ext cx="2661147" cy="1854896"/>
              <a:chOff x="-531648" y="-111394"/>
              <a:chExt cx="4186764" cy="2918295"/>
            </a:xfrm>
          </p:grpSpPr>
          <p:sp>
            <p:nvSpPr>
              <p:cNvPr id="42" name="等腰三角形 41"/>
              <p:cNvSpPr/>
              <p:nvPr/>
            </p:nvSpPr>
            <p:spPr>
              <a:xfrm rot="5400000">
                <a:off x="239949" y="1415033"/>
                <a:ext cx="972885" cy="838694"/>
              </a:xfrm>
              <a:prstGeom prst="triangle">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3" name="等腰三角形 42"/>
              <p:cNvSpPr/>
              <p:nvPr/>
            </p:nvSpPr>
            <p:spPr>
              <a:xfrm rot="16200000" flipH="1">
                <a:off x="239950" y="928589"/>
                <a:ext cx="972885" cy="838694"/>
              </a:xfrm>
              <a:prstGeom prst="triangle">
                <a:avLst/>
              </a:prstGeom>
              <a:solidFill>
                <a:schemeClr val="accent1">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4" name="等腰三角形 43"/>
              <p:cNvSpPr/>
              <p:nvPr/>
            </p:nvSpPr>
            <p:spPr>
              <a:xfrm rot="5400000">
                <a:off x="1078643" y="928590"/>
                <a:ext cx="972885" cy="838694"/>
              </a:xfrm>
              <a:prstGeom prst="triangle">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5" name="等腰三角形 44"/>
              <p:cNvSpPr/>
              <p:nvPr/>
            </p:nvSpPr>
            <p:spPr>
              <a:xfrm rot="5400000">
                <a:off x="1078643" y="928591"/>
                <a:ext cx="972885" cy="838694"/>
              </a:xfrm>
              <a:prstGeom prst="triangle">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6" name="等腰三角形 45"/>
              <p:cNvSpPr/>
              <p:nvPr/>
            </p:nvSpPr>
            <p:spPr>
              <a:xfrm rot="16200000" flipH="1">
                <a:off x="1072343" y="1414670"/>
                <a:ext cx="972885" cy="838694"/>
              </a:xfrm>
              <a:prstGeom prst="triangle">
                <a:avLst/>
              </a:prstGeom>
              <a:solidFill>
                <a:schemeClr val="accent1">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7" name="等腰三角形 46"/>
              <p:cNvSpPr/>
              <p:nvPr/>
            </p:nvSpPr>
            <p:spPr>
              <a:xfrm rot="16200000" flipH="1">
                <a:off x="1078643" y="442147"/>
                <a:ext cx="972885" cy="838694"/>
              </a:xfrm>
              <a:prstGeom prst="triangle">
                <a:avLst/>
              </a:prstGeom>
              <a:solidFill>
                <a:schemeClr val="accent1">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8" name="等腰三角形 47"/>
              <p:cNvSpPr/>
              <p:nvPr/>
            </p:nvSpPr>
            <p:spPr>
              <a:xfrm rot="5400000">
                <a:off x="1910636" y="1414670"/>
                <a:ext cx="972885" cy="838694"/>
              </a:xfrm>
              <a:prstGeom prst="triangle">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9" name="等腰三角形 48"/>
              <p:cNvSpPr/>
              <p:nvPr/>
            </p:nvSpPr>
            <p:spPr>
              <a:xfrm rot="16200000" flipH="1">
                <a:off x="-598744" y="442146"/>
                <a:ext cx="972885" cy="838694"/>
              </a:xfrm>
              <a:prstGeom prst="triangle">
                <a:avLst/>
              </a:prstGeom>
              <a:solidFill>
                <a:schemeClr val="accent1">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0" name="等腰三角形 49"/>
              <p:cNvSpPr/>
              <p:nvPr/>
            </p:nvSpPr>
            <p:spPr>
              <a:xfrm rot="5400000">
                <a:off x="1917335" y="435695"/>
                <a:ext cx="972885" cy="838694"/>
              </a:xfrm>
              <a:prstGeom prst="triangle">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1" name="等腰三角形 50"/>
              <p:cNvSpPr/>
              <p:nvPr/>
            </p:nvSpPr>
            <p:spPr>
              <a:xfrm rot="5400000">
                <a:off x="1075493" y="1901112"/>
                <a:ext cx="972885" cy="838694"/>
              </a:xfrm>
              <a:prstGeom prst="triangle">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2" name="等腰三角形 51"/>
              <p:cNvSpPr/>
              <p:nvPr/>
            </p:nvSpPr>
            <p:spPr>
              <a:xfrm rot="5400000">
                <a:off x="2749326" y="909958"/>
                <a:ext cx="972885" cy="838694"/>
              </a:xfrm>
              <a:prstGeom prst="triangle">
                <a:avLst/>
              </a:prstGeom>
              <a:solidFill>
                <a:srgbClr val="F0F4F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3" name="等腰三角形 52"/>
              <p:cNvSpPr/>
              <p:nvPr/>
            </p:nvSpPr>
            <p:spPr>
              <a:xfrm rot="16200000" flipH="1">
                <a:off x="246647" y="-44298"/>
                <a:ext cx="972885" cy="838694"/>
              </a:xfrm>
              <a:prstGeom prst="triangle">
                <a:avLst/>
              </a:prstGeom>
              <a:solidFill>
                <a:schemeClr val="accent1">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39" name="等腰三角形 38"/>
            <p:cNvSpPr/>
            <p:nvPr/>
          </p:nvSpPr>
          <p:spPr>
            <a:xfrm rot="5400000">
              <a:off x="172095" y="2177383"/>
              <a:ext cx="618375" cy="533082"/>
            </a:xfrm>
            <a:prstGeom prst="triangle">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0" name="等腰三角形 39"/>
            <p:cNvSpPr/>
            <p:nvPr/>
          </p:nvSpPr>
          <p:spPr>
            <a:xfrm rot="5400000">
              <a:off x="175400" y="1549099"/>
              <a:ext cx="618375" cy="533082"/>
            </a:xfrm>
            <a:prstGeom prst="triangle">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41" name="等腰三角形 40"/>
            <p:cNvSpPr/>
            <p:nvPr/>
          </p:nvSpPr>
          <p:spPr>
            <a:xfrm rot="5400000">
              <a:off x="705178" y="1858288"/>
              <a:ext cx="618375" cy="533082"/>
            </a:xfrm>
            <a:prstGeom prst="triangle">
              <a:avLst/>
            </a:prstGeom>
            <a:solidFill>
              <a:srgbClr val="F0F4F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16F8E6D3-EC10-435A-83A8-4CF3748666BF}"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015B73C-FE37-48BC-8A31-84F8B5A93988}"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16F8E6D3-EC10-435A-83A8-4CF3748666BF}"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015B73C-FE37-48BC-8A31-84F8B5A93988}"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16F8E6D3-EC10-435A-83A8-4CF3748666BF}"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grpSp>
        <p:nvGrpSpPr>
          <p:cNvPr id="24" name="组合 23"/>
          <p:cNvGrpSpPr/>
          <p:nvPr userDrawn="1"/>
        </p:nvGrpSpPr>
        <p:grpSpPr>
          <a:xfrm>
            <a:off x="10994341" y="5268976"/>
            <a:ext cx="1197659" cy="1389113"/>
            <a:chOff x="-1356283" y="1212273"/>
            <a:chExt cx="1599245" cy="1854896"/>
          </a:xfrm>
        </p:grpSpPr>
        <p:sp>
          <p:nvSpPr>
            <p:cNvPr id="25" name="等腰三角形 24"/>
            <p:cNvSpPr/>
            <p:nvPr/>
          </p:nvSpPr>
          <p:spPr>
            <a:xfrm rot="5400000">
              <a:off x="-865849" y="2182484"/>
              <a:ext cx="618375" cy="533082"/>
            </a:xfrm>
            <a:prstGeom prst="triangle">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等腰三角形 25"/>
            <p:cNvSpPr/>
            <p:nvPr/>
          </p:nvSpPr>
          <p:spPr>
            <a:xfrm rot="16200000" flipH="1">
              <a:off x="-865848" y="1873296"/>
              <a:ext cx="618375" cy="533082"/>
            </a:xfrm>
            <a:prstGeom prst="triangle">
              <a:avLst/>
            </a:prstGeom>
            <a:solidFill>
              <a:schemeClr val="accent1">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等腰三角形 26"/>
            <p:cNvSpPr/>
            <p:nvPr/>
          </p:nvSpPr>
          <p:spPr>
            <a:xfrm rot="5400000">
              <a:off x="-332767" y="1873297"/>
              <a:ext cx="618375" cy="533082"/>
            </a:xfrm>
            <a:prstGeom prst="triangle">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等腰三角形 27"/>
            <p:cNvSpPr/>
            <p:nvPr/>
          </p:nvSpPr>
          <p:spPr>
            <a:xfrm rot="5400000">
              <a:off x="-332767" y="1873297"/>
              <a:ext cx="618375" cy="533082"/>
            </a:xfrm>
            <a:prstGeom prst="triangle">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等腰三角形 28"/>
            <p:cNvSpPr/>
            <p:nvPr/>
          </p:nvSpPr>
          <p:spPr>
            <a:xfrm rot="16200000" flipH="1">
              <a:off x="-336771" y="2182254"/>
              <a:ext cx="618375" cy="533082"/>
            </a:xfrm>
            <a:prstGeom prst="triangle">
              <a:avLst/>
            </a:prstGeom>
            <a:solidFill>
              <a:schemeClr val="accent1">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等腰三角形 29"/>
            <p:cNvSpPr/>
            <p:nvPr/>
          </p:nvSpPr>
          <p:spPr>
            <a:xfrm rot="16200000" flipH="1">
              <a:off x="-332767" y="1564109"/>
              <a:ext cx="618375" cy="533082"/>
            </a:xfrm>
            <a:prstGeom prst="triangle">
              <a:avLst/>
            </a:prstGeom>
            <a:solidFill>
              <a:schemeClr val="accent1">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1" name="等腰三角形 30"/>
            <p:cNvSpPr/>
            <p:nvPr/>
          </p:nvSpPr>
          <p:spPr>
            <a:xfrm rot="16200000" flipH="1">
              <a:off x="-1398930" y="1564108"/>
              <a:ext cx="618375" cy="533082"/>
            </a:xfrm>
            <a:prstGeom prst="triangle">
              <a:avLst/>
            </a:prstGeom>
            <a:solidFill>
              <a:schemeClr val="accent1">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等腰三角形 31"/>
            <p:cNvSpPr/>
            <p:nvPr/>
          </p:nvSpPr>
          <p:spPr>
            <a:xfrm rot="5400000">
              <a:off x="-334769" y="2491441"/>
              <a:ext cx="618375" cy="533082"/>
            </a:xfrm>
            <a:prstGeom prst="triangle">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等腰三角形 32"/>
            <p:cNvSpPr/>
            <p:nvPr/>
          </p:nvSpPr>
          <p:spPr>
            <a:xfrm rot="16200000" flipH="1">
              <a:off x="-861591" y="1254920"/>
              <a:ext cx="618375" cy="533082"/>
            </a:xfrm>
            <a:prstGeom prst="triangle">
              <a:avLst/>
            </a:prstGeom>
            <a:solidFill>
              <a:schemeClr val="accent1">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cxnSp>
        <p:nvCxnSpPr>
          <p:cNvPr id="34" name="直接连接符 33"/>
          <p:cNvCxnSpPr/>
          <p:nvPr userDrawn="1"/>
        </p:nvCxnSpPr>
        <p:spPr>
          <a:xfrm flipH="1">
            <a:off x="533400" y="6507480"/>
            <a:ext cx="10637520" cy="0"/>
          </a:xfrm>
          <a:prstGeom prst="line">
            <a:avLst/>
          </a:prstGeom>
          <a:ln w="1270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35" name="灯片编号占位符 5"/>
          <p:cNvSpPr txBox="1"/>
          <p:nvPr userDrawn="1"/>
        </p:nvSpPr>
        <p:spPr>
          <a:xfrm>
            <a:off x="11217390" y="6324917"/>
            <a:ext cx="524423" cy="365125"/>
          </a:xfrm>
          <a:prstGeom prst="rect">
            <a:avLst/>
          </a:prstGeom>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D015B73C-FE37-48BC-8A31-84F8B5A93988}" type="slidenum">
              <a:rPr lang="zh-CN" altLang="en-US" sz="1600" smtClean="0">
                <a:solidFill>
                  <a:schemeClr val="accent1">
                    <a:lumMod val="50000"/>
                  </a:schemeClr>
                </a:solidFill>
              </a:rPr>
            </a:fld>
            <a:endParaRPr lang="zh-CN" altLang="en-US" sz="1600" dirty="0">
              <a:solidFill>
                <a:schemeClr val="accent1">
                  <a:lumMod val="50000"/>
                </a:schemeClr>
              </a:solidFill>
            </a:endParaRPr>
          </a:p>
        </p:txBody>
      </p:sp>
      <p:grpSp>
        <p:nvGrpSpPr>
          <p:cNvPr id="36" name="组合 35"/>
          <p:cNvGrpSpPr/>
          <p:nvPr userDrawn="1"/>
        </p:nvGrpSpPr>
        <p:grpSpPr>
          <a:xfrm>
            <a:off x="-14298" y="155435"/>
            <a:ext cx="2957239" cy="2759208"/>
            <a:chOff x="214742" y="270164"/>
            <a:chExt cx="2661150" cy="2482947"/>
          </a:xfrm>
        </p:grpSpPr>
        <p:grpSp>
          <p:nvGrpSpPr>
            <p:cNvPr id="37" name="组合 36"/>
            <p:cNvGrpSpPr/>
            <p:nvPr/>
          </p:nvGrpSpPr>
          <p:grpSpPr>
            <a:xfrm>
              <a:off x="214745" y="270164"/>
              <a:ext cx="2661147" cy="1854896"/>
              <a:chOff x="-531648" y="-111394"/>
              <a:chExt cx="4186764" cy="2918295"/>
            </a:xfrm>
          </p:grpSpPr>
          <p:sp>
            <p:nvSpPr>
              <p:cNvPr id="41" name="等腰三角形 40"/>
              <p:cNvSpPr/>
              <p:nvPr/>
            </p:nvSpPr>
            <p:spPr>
              <a:xfrm rot="5400000">
                <a:off x="239949" y="1415033"/>
                <a:ext cx="972885" cy="838694"/>
              </a:xfrm>
              <a:prstGeom prst="triangle">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2" name="等腰三角形 41"/>
              <p:cNvSpPr/>
              <p:nvPr/>
            </p:nvSpPr>
            <p:spPr>
              <a:xfrm rot="16200000" flipH="1">
                <a:off x="239950" y="928589"/>
                <a:ext cx="972885" cy="838694"/>
              </a:xfrm>
              <a:prstGeom prst="triangle">
                <a:avLst/>
              </a:prstGeom>
              <a:solidFill>
                <a:schemeClr val="accent1">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3" name="等腰三角形 42"/>
              <p:cNvSpPr/>
              <p:nvPr/>
            </p:nvSpPr>
            <p:spPr>
              <a:xfrm rot="5400000">
                <a:off x="1078643" y="928590"/>
                <a:ext cx="972885" cy="838694"/>
              </a:xfrm>
              <a:prstGeom prst="triangle">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4" name="等腰三角形 43"/>
              <p:cNvSpPr/>
              <p:nvPr/>
            </p:nvSpPr>
            <p:spPr>
              <a:xfrm rot="5400000">
                <a:off x="1078643" y="928591"/>
                <a:ext cx="972885" cy="838694"/>
              </a:xfrm>
              <a:prstGeom prst="triangle">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5" name="等腰三角形 44"/>
              <p:cNvSpPr/>
              <p:nvPr/>
            </p:nvSpPr>
            <p:spPr>
              <a:xfrm rot="16200000" flipH="1">
                <a:off x="1072343" y="1414670"/>
                <a:ext cx="972885" cy="838694"/>
              </a:xfrm>
              <a:prstGeom prst="triangle">
                <a:avLst/>
              </a:prstGeom>
              <a:solidFill>
                <a:schemeClr val="accent1">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6" name="等腰三角形 45"/>
              <p:cNvSpPr/>
              <p:nvPr/>
            </p:nvSpPr>
            <p:spPr>
              <a:xfrm rot="16200000" flipH="1">
                <a:off x="1078643" y="442147"/>
                <a:ext cx="972885" cy="838694"/>
              </a:xfrm>
              <a:prstGeom prst="triangle">
                <a:avLst/>
              </a:prstGeom>
              <a:solidFill>
                <a:schemeClr val="accent1">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7" name="等腰三角形 46"/>
              <p:cNvSpPr/>
              <p:nvPr/>
            </p:nvSpPr>
            <p:spPr>
              <a:xfrm rot="5400000">
                <a:off x="1910636" y="1414670"/>
                <a:ext cx="972885" cy="838694"/>
              </a:xfrm>
              <a:prstGeom prst="triangle">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8" name="等腰三角形 47"/>
              <p:cNvSpPr/>
              <p:nvPr/>
            </p:nvSpPr>
            <p:spPr>
              <a:xfrm rot="16200000" flipH="1">
                <a:off x="-598744" y="442146"/>
                <a:ext cx="972885" cy="838694"/>
              </a:xfrm>
              <a:prstGeom prst="triangle">
                <a:avLst/>
              </a:prstGeom>
              <a:solidFill>
                <a:schemeClr val="accent1">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9" name="等腰三角形 48"/>
              <p:cNvSpPr/>
              <p:nvPr/>
            </p:nvSpPr>
            <p:spPr>
              <a:xfrm rot="5400000">
                <a:off x="1917335" y="435695"/>
                <a:ext cx="972885" cy="838694"/>
              </a:xfrm>
              <a:prstGeom prst="triangle">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0" name="等腰三角形 49"/>
              <p:cNvSpPr/>
              <p:nvPr/>
            </p:nvSpPr>
            <p:spPr>
              <a:xfrm rot="5400000">
                <a:off x="1075493" y="1901112"/>
                <a:ext cx="972885" cy="838694"/>
              </a:xfrm>
              <a:prstGeom prst="triangle">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1" name="等腰三角形 50"/>
              <p:cNvSpPr/>
              <p:nvPr/>
            </p:nvSpPr>
            <p:spPr>
              <a:xfrm rot="5400000">
                <a:off x="2749326" y="909958"/>
                <a:ext cx="972885" cy="838694"/>
              </a:xfrm>
              <a:prstGeom prst="triangle">
                <a:avLst/>
              </a:prstGeom>
              <a:solidFill>
                <a:srgbClr val="F0F4F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2" name="等腰三角形 51"/>
              <p:cNvSpPr/>
              <p:nvPr/>
            </p:nvSpPr>
            <p:spPr>
              <a:xfrm rot="16200000" flipH="1">
                <a:off x="246647" y="-44298"/>
                <a:ext cx="972885" cy="838694"/>
              </a:xfrm>
              <a:prstGeom prst="triangle">
                <a:avLst/>
              </a:prstGeom>
              <a:solidFill>
                <a:schemeClr val="accent1">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38" name="等腰三角形 37"/>
            <p:cNvSpPr/>
            <p:nvPr/>
          </p:nvSpPr>
          <p:spPr>
            <a:xfrm rot="5400000">
              <a:off x="172095" y="2177383"/>
              <a:ext cx="618375" cy="533082"/>
            </a:xfrm>
            <a:prstGeom prst="triangle">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等腰三角形 38"/>
            <p:cNvSpPr/>
            <p:nvPr/>
          </p:nvSpPr>
          <p:spPr>
            <a:xfrm rot="5400000">
              <a:off x="175400" y="1549099"/>
              <a:ext cx="618375" cy="533082"/>
            </a:xfrm>
            <a:prstGeom prst="triangle">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40" name="等腰三角形 39"/>
            <p:cNvSpPr/>
            <p:nvPr/>
          </p:nvSpPr>
          <p:spPr>
            <a:xfrm rot="5400000">
              <a:off x="705178" y="1858288"/>
              <a:ext cx="618375" cy="533082"/>
            </a:xfrm>
            <a:prstGeom prst="triangle">
              <a:avLst/>
            </a:prstGeom>
            <a:solidFill>
              <a:srgbClr val="F0F4F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16F8E6D3-EC10-435A-83A8-4CF3748666BF}"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015B73C-FE37-48BC-8A31-84F8B5A93988}"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日期占位符 4"/>
          <p:cNvSpPr>
            <a:spLocks noGrp="1"/>
          </p:cNvSpPr>
          <p:nvPr>
            <p:ph type="dt" sz="half" idx="10"/>
          </p:nvPr>
        </p:nvSpPr>
        <p:spPr/>
        <p:txBody>
          <a:bodyPr/>
          <a:lstStyle/>
          <a:p>
            <a:fld id="{16F8E6D3-EC10-435A-83A8-4CF3748666BF}"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015B73C-FE37-48BC-8A31-84F8B5A93988}"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7" name="日期占位符 6"/>
          <p:cNvSpPr>
            <a:spLocks noGrp="1"/>
          </p:cNvSpPr>
          <p:nvPr>
            <p:ph type="dt" sz="half" idx="10"/>
          </p:nvPr>
        </p:nvSpPr>
        <p:spPr/>
        <p:txBody>
          <a:bodyPr/>
          <a:lstStyle/>
          <a:p>
            <a:fld id="{16F8E6D3-EC10-435A-83A8-4CF3748666BF}"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D015B73C-FE37-48BC-8A31-84F8B5A93988}"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16F8E6D3-EC10-435A-83A8-4CF3748666BF}"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D015B73C-FE37-48BC-8A31-84F8B5A93988}" type="slidenum">
              <a:rPr lang="zh-CN" altLang="en-US" smtClean="0"/>
            </a:fld>
            <a:endParaRPr lang="zh-CN" altLang="en-US"/>
          </a:p>
        </p:txBody>
      </p:sp>
      <p:cxnSp>
        <p:nvCxnSpPr>
          <p:cNvPr id="6" name="直接连接符 5"/>
          <p:cNvCxnSpPr/>
          <p:nvPr userDrawn="1"/>
        </p:nvCxnSpPr>
        <p:spPr>
          <a:xfrm flipH="1">
            <a:off x="464127" y="6507480"/>
            <a:ext cx="10706793" cy="0"/>
          </a:xfrm>
          <a:prstGeom prst="line">
            <a:avLst/>
          </a:prstGeom>
          <a:ln w="1270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7" name="灯片编号占位符 5"/>
          <p:cNvSpPr txBox="1"/>
          <p:nvPr userDrawn="1"/>
        </p:nvSpPr>
        <p:spPr>
          <a:xfrm>
            <a:off x="11217390" y="6324917"/>
            <a:ext cx="524423" cy="365125"/>
          </a:xfrm>
          <a:prstGeom prst="rect">
            <a:avLst/>
          </a:prstGeom>
        </p:spPr>
        <p:txBody>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D015B73C-FE37-48BC-8A31-84F8B5A93988}" type="slidenum">
              <a:rPr lang="zh-CN" altLang="en-US" sz="1600" smtClean="0">
                <a:solidFill>
                  <a:schemeClr val="accent1">
                    <a:lumMod val="50000"/>
                  </a:schemeClr>
                </a:solidFill>
              </a:rPr>
            </a:fld>
            <a:endParaRPr lang="zh-CN" altLang="en-US" sz="1600" dirty="0">
              <a:solidFill>
                <a:schemeClr val="accent1">
                  <a:lumMod val="50000"/>
                </a:schemeClr>
              </a:solidFill>
            </a:endParaRPr>
          </a:p>
        </p:txBody>
      </p:sp>
      <p:grpSp>
        <p:nvGrpSpPr>
          <p:cNvPr id="8" name="组合 7"/>
          <p:cNvGrpSpPr/>
          <p:nvPr userDrawn="1"/>
        </p:nvGrpSpPr>
        <p:grpSpPr>
          <a:xfrm>
            <a:off x="11452916" y="5846548"/>
            <a:ext cx="739084" cy="971841"/>
            <a:chOff x="-1164737" y="1521462"/>
            <a:chExt cx="1407699" cy="1851021"/>
          </a:xfrm>
        </p:grpSpPr>
        <p:sp>
          <p:nvSpPr>
            <p:cNvPr id="9" name="等腰三角形 8"/>
            <p:cNvSpPr/>
            <p:nvPr/>
          </p:nvSpPr>
          <p:spPr>
            <a:xfrm rot="5400000">
              <a:off x="-865849" y="2182484"/>
              <a:ext cx="618375" cy="533082"/>
            </a:xfrm>
            <a:prstGeom prst="triangle">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等腰三角形 9"/>
            <p:cNvSpPr/>
            <p:nvPr/>
          </p:nvSpPr>
          <p:spPr>
            <a:xfrm rot="16200000" flipH="1">
              <a:off x="-865848" y="1873296"/>
              <a:ext cx="618375" cy="533082"/>
            </a:xfrm>
            <a:prstGeom prst="triangle">
              <a:avLst/>
            </a:prstGeom>
            <a:solidFill>
              <a:schemeClr val="accent1">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等腰三角形 10"/>
            <p:cNvSpPr/>
            <p:nvPr/>
          </p:nvSpPr>
          <p:spPr>
            <a:xfrm rot="5400000">
              <a:off x="-332767" y="1873297"/>
              <a:ext cx="618375" cy="533082"/>
            </a:xfrm>
            <a:prstGeom prst="triangle">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等腰三角形 11"/>
            <p:cNvSpPr/>
            <p:nvPr/>
          </p:nvSpPr>
          <p:spPr>
            <a:xfrm rot="5400000">
              <a:off x="-332767" y="1873297"/>
              <a:ext cx="618375" cy="533082"/>
            </a:xfrm>
            <a:prstGeom prst="triangle">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等腰三角形 12"/>
            <p:cNvSpPr/>
            <p:nvPr/>
          </p:nvSpPr>
          <p:spPr>
            <a:xfrm rot="16200000" flipH="1">
              <a:off x="-336771" y="2182254"/>
              <a:ext cx="618375" cy="533082"/>
            </a:xfrm>
            <a:prstGeom prst="triangle">
              <a:avLst/>
            </a:prstGeom>
            <a:solidFill>
              <a:schemeClr val="accent1">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等腰三角形 13"/>
            <p:cNvSpPr/>
            <p:nvPr/>
          </p:nvSpPr>
          <p:spPr>
            <a:xfrm rot="16200000" flipH="1">
              <a:off x="-332767" y="1564109"/>
              <a:ext cx="618375" cy="533082"/>
            </a:xfrm>
            <a:prstGeom prst="triangle">
              <a:avLst/>
            </a:prstGeom>
            <a:solidFill>
              <a:schemeClr val="accent1">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等腰三角形 14"/>
            <p:cNvSpPr/>
            <p:nvPr/>
          </p:nvSpPr>
          <p:spPr>
            <a:xfrm rot="16200000" flipH="1">
              <a:off x="-340775" y="2796755"/>
              <a:ext cx="618375" cy="533082"/>
            </a:xfrm>
            <a:prstGeom prst="triangle">
              <a:avLst/>
            </a:prstGeom>
            <a:solidFill>
              <a:schemeClr val="accent1">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等腰三角形 15"/>
            <p:cNvSpPr/>
            <p:nvPr/>
          </p:nvSpPr>
          <p:spPr>
            <a:xfrm rot="5400000">
              <a:off x="-334769" y="2491441"/>
              <a:ext cx="618375" cy="533082"/>
            </a:xfrm>
            <a:prstGeom prst="triangle">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等腰三角形 16"/>
            <p:cNvSpPr/>
            <p:nvPr/>
          </p:nvSpPr>
          <p:spPr>
            <a:xfrm rot="16200000" flipH="1">
              <a:off x="-1192059" y="2894582"/>
              <a:ext cx="396178" cy="341533"/>
            </a:xfrm>
            <a:prstGeom prst="triangle">
              <a:avLst/>
            </a:prstGeom>
            <a:solidFill>
              <a:schemeClr val="accent1">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16F8E6D3-EC10-435A-83A8-4CF3748666BF}"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D015B73C-FE37-48BC-8A31-84F8B5A93988}" type="slidenum">
              <a:rPr lang="zh-CN" altLang="en-US" smtClean="0"/>
            </a:fld>
            <a:endParaRPr lang="zh-CN" altLang="en-US"/>
          </a:p>
        </p:txBody>
      </p:sp>
      <p:grpSp>
        <p:nvGrpSpPr>
          <p:cNvPr id="5" name="组合 4"/>
          <p:cNvGrpSpPr/>
          <p:nvPr userDrawn="1"/>
        </p:nvGrpSpPr>
        <p:grpSpPr>
          <a:xfrm>
            <a:off x="0" y="0"/>
            <a:ext cx="3581400" cy="3341572"/>
            <a:chOff x="214742" y="270164"/>
            <a:chExt cx="2661150" cy="2482947"/>
          </a:xfrm>
        </p:grpSpPr>
        <p:grpSp>
          <p:nvGrpSpPr>
            <p:cNvPr id="6" name="组合 5"/>
            <p:cNvGrpSpPr/>
            <p:nvPr/>
          </p:nvGrpSpPr>
          <p:grpSpPr>
            <a:xfrm>
              <a:off x="214745" y="270164"/>
              <a:ext cx="2661147" cy="1854896"/>
              <a:chOff x="-531648" y="-111394"/>
              <a:chExt cx="4186764" cy="2918295"/>
            </a:xfrm>
          </p:grpSpPr>
          <p:sp>
            <p:nvSpPr>
              <p:cNvPr id="10" name="等腰三角形 9"/>
              <p:cNvSpPr/>
              <p:nvPr/>
            </p:nvSpPr>
            <p:spPr>
              <a:xfrm rot="5400000">
                <a:off x="239949" y="1415033"/>
                <a:ext cx="972885" cy="838694"/>
              </a:xfrm>
              <a:prstGeom prst="triangle">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等腰三角形 10"/>
              <p:cNvSpPr/>
              <p:nvPr/>
            </p:nvSpPr>
            <p:spPr>
              <a:xfrm rot="16200000" flipH="1">
                <a:off x="239950" y="928589"/>
                <a:ext cx="972885" cy="838694"/>
              </a:xfrm>
              <a:prstGeom prst="triangle">
                <a:avLst/>
              </a:prstGeom>
              <a:solidFill>
                <a:schemeClr val="accent1">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等腰三角形 11"/>
              <p:cNvSpPr/>
              <p:nvPr/>
            </p:nvSpPr>
            <p:spPr>
              <a:xfrm rot="5400000">
                <a:off x="1078643" y="928590"/>
                <a:ext cx="972885" cy="838694"/>
              </a:xfrm>
              <a:prstGeom prst="triangle">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等腰三角形 12"/>
              <p:cNvSpPr/>
              <p:nvPr/>
            </p:nvSpPr>
            <p:spPr>
              <a:xfrm rot="5400000">
                <a:off x="1078643" y="928591"/>
                <a:ext cx="972885" cy="838694"/>
              </a:xfrm>
              <a:prstGeom prst="triangle">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等腰三角形 13"/>
              <p:cNvSpPr/>
              <p:nvPr/>
            </p:nvSpPr>
            <p:spPr>
              <a:xfrm rot="16200000" flipH="1">
                <a:off x="1072343" y="1414670"/>
                <a:ext cx="972885" cy="838694"/>
              </a:xfrm>
              <a:prstGeom prst="triangle">
                <a:avLst/>
              </a:prstGeom>
              <a:solidFill>
                <a:schemeClr val="accent1">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等腰三角形 14"/>
              <p:cNvSpPr/>
              <p:nvPr/>
            </p:nvSpPr>
            <p:spPr>
              <a:xfrm rot="16200000" flipH="1">
                <a:off x="1078643" y="442147"/>
                <a:ext cx="972885" cy="838694"/>
              </a:xfrm>
              <a:prstGeom prst="triangle">
                <a:avLst/>
              </a:prstGeom>
              <a:solidFill>
                <a:schemeClr val="accent1">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等腰三角形 15"/>
              <p:cNvSpPr/>
              <p:nvPr/>
            </p:nvSpPr>
            <p:spPr>
              <a:xfrm rot="5400000">
                <a:off x="1910636" y="1414670"/>
                <a:ext cx="972885" cy="838694"/>
              </a:xfrm>
              <a:prstGeom prst="triangle">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等腰三角形 16"/>
              <p:cNvSpPr/>
              <p:nvPr/>
            </p:nvSpPr>
            <p:spPr>
              <a:xfrm rot="16200000" flipH="1">
                <a:off x="-598744" y="442146"/>
                <a:ext cx="972885" cy="838694"/>
              </a:xfrm>
              <a:prstGeom prst="triangle">
                <a:avLst/>
              </a:prstGeom>
              <a:solidFill>
                <a:schemeClr val="accent1">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等腰三角形 17"/>
              <p:cNvSpPr/>
              <p:nvPr/>
            </p:nvSpPr>
            <p:spPr>
              <a:xfrm rot="5400000">
                <a:off x="1917335" y="435695"/>
                <a:ext cx="972885" cy="838694"/>
              </a:xfrm>
              <a:prstGeom prst="triangle">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等腰三角形 18"/>
              <p:cNvSpPr/>
              <p:nvPr/>
            </p:nvSpPr>
            <p:spPr>
              <a:xfrm rot="5400000">
                <a:off x="1075493" y="1901112"/>
                <a:ext cx="972885" cy="838694"/>
              </a:xfrm>
              <a:prstGeom prst="triangle">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等腰三角形 19"/>
              <p:cNvSpPr/>
              <p:nvPr/>
            </p:nvSpPr>
            <p:spPr>
              <a:xfrm rot="5400000">
                <a:off x="2749326" y="909958"/>
                <a:ext cx="972885" cy="838694"/>
              </a:xfrm>
              <a:prstGeom prst="triangle">
                <a:avLst/>
              </a:prstGeom>
              <a:solidFill>
                <a:srgbClr val="F0F4F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等腰三角形 20"/>
              <p:cNvSpPr/>
              <p:nvPr/>
            </p:nvSpPr>
            <p:spPr>
              <a:xfrm rot="16200000" flipH="1">
                <a:off x="246647" y="-44298"/>
                <a:ext cx="972885" cy="838694"/>
              </a:xfrm>
              <a:prstGeom prst="triangle">
                <a:avLst/>
              </a:prstGeom>
              <a:solidFill>
                <a:schemeClr val="accent1">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等腰三角形 31"/>
              <p:cNvSpPr/>
              <p:nvPr userDrawn="1"/>
            </p:nvSpPr>
            <p:spPr>
              <a:xfrm rot="5400000">
                <a:off x="2749326" y="-43017"/>
                <a:ext cx="972885" cy="838693"/>
              </a:xfrm>
              <a:prstGeom prst="triangle">
                <a:avLst/>
              </a:prstGeom>
              <a:solidFill>
                <a:schemeClr val="accent1">
                  <a:lumMod val="20000"/>
                  <a:lumOff val="80000"/>
                  <a:alpha val="3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7" name="等腰三角形 6"/>
            <p:cNvSpPr/>
            <p:nvPr/>
          </p:nvSpPr>
          <p:spPr>
            <a:xfrm rot="5400000">
              <a:off x="172095" y="2177383"/>
              <a:ext cx="618375" cy="533082"/>
            </a:xfrm>
            <a:prstGeom prst="triangle">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等腰三角形 7"/>
            <p:cNvSpPr/>
            <p:nvPr/>
          </p:nvSpPr>
          <p:spPr>
            <a:xfrm rot="5400000">
              <a:off x="175400" y="1549099"/>
              <a:ext cx="618375" cy="533082"/>
            </a:xfrm>
            <a:prstGeom prst="triangle">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9" name="等腰三角形 8"/>
            <p:cNvSpPr/>
            <p:nvPr/>
          </p:nvSpPr>
          <p:spPr>
            <a:xfrm rot="5400000">
              <a:off x="705178" y="1858288"/>
              <a:ext cx="618375" cy="533082"/>
            </a:xfrm>
            <a:prstGeom prst="triangle">
              <a:avLst/>
            </a:prstGeom>
            <a:solidFill>
              <a:srgbClr val="F0F4F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22" name="组合 21"/>
          <p:cNvGrpSpPr/>
          <p:nvPr userDrawn="1"/>
        </p:nvGrpSpPr>
        <p:grpSpPr>
          <a:xfrm>
            <a:off x="11352349" y="5684214"/>
            <a:ext cx="839651" cy="973875"/>
            <a:chOff x="-1356283" y="1212273"/>
            <a:chExt cx="1599245" cy="1854896"/>
          </a:xfrm>
        </p:grpSpPr>
        <p:sp>
          <p:nvSpPr>
            <p:cNvPr id="23" name="等腰三角形 22"/>
            <p:cNvSpPr/>
            <p:nvPr/>
          </p:nvSpPr>
          <p:spPr>
            <a:xfrm rot="5400000">
              <a:off x="-865849" y="2182484"/>
              <a:ext cx="618375" cy="533082"/>
            </a:xfrm>
            <a:prstGeom prst="triangle">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等腰三角形 23"/>
            <p:cNvSpPr/>
            <p:nvPr/>
          </p:nvSpPr>
          <p:spPr>
            <a:xfrm rot="16200000" flipH="1">
              <a:off x="-865848" y="1873296"/>
              <a:ext cx="618375" cy="533082"/>
            </a:xfrm>
            <a:prstGeom prst="triangle">
              <a:avLst/>
            </a:prstGeom>
            <a:solidFill>
              <a:schemeClr val="accent1">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等腰三角形 24"/>
            <p:cNvSpPr/>
            <p:nvPr/>
          </p:nvSpPr>
          <p:spPr>
            <a:xfrm rot="5400000">
              <a:off x="-332767" y="1873297"/>
              <a:ext cx="618375" cy="533082"/>
            </a:xfrm>
            <a:prstGeom prst="triangle">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等腰三角形 25"/>
            <p:cNvSpPr/>
            <p:nvPr/>
          </p:nvSpPr>
          <p:spPr>
            <a:xfrm rot="5400000">
              <a:off x="-332767" y="1873297"/>
              <a:ext cx="618375" cy="533082"/>
            </a:xfrm>
            <a:prstGeom prst="triangle">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等腰三角形 26"/>
            <p:cNvSpPr/>
            <p:nvPr/>
          </p:nvSpPr>
          <p:spPr>
            <a:xfrm rot="16200000" flipH="1">
              <a:off x="-336771" y="2182254"/>
              <a:ext cx="618375" cy="533082"/>
            </a:xfrm>
            <a:prstGeom prst="triangle">
              <a:avLst/>
            </a:prstGeom>
            <a:solidFill>
              <a:schemeClr val="accent1">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等腰三角形 27"/>
            <p:cNvSpPr/>
            <p:nvPr/>
          </p:nvSpPr>
          <p:spPr>
            <a:xfrm rot="16200000" flipH="1">
              <a:off x="-332767" y="1564109"/>
              <a:ext cx="618375" cy="533082"/>
            </a:xfrm>
            <a:prstGeom prst="triangle">
              <a:avLst/>
            </a:prstGeom>
            <a:solidFill>
              <a:schemeClr val="accent1">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等腰三角形 28"/>
            <p:cNvSpPr/>
            <p:nvPr/>
          </p:nvSpPr>
          <p:spPr>
            <a:xfrm rot="16200000" flipH="1">
              <a:off x="-1398930" y="1564108"/>
              <a:ext cx="618375" cy="533082"/>
            </a:xfrm>
            <a:prstGeom prst="triangle">
              <a:avLst/>
            </a:prstGeom>
            <a:solidFill>
              <a:schemeClr val="accent1">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等腰三角形 29"/>
            <p:cNvSpPr/>
            <p:nvPr/>
          </p:nvSpPr>
          <p:spPr>
            <a:xfrm rot="5400000">
              <a:off x="-334769" y="2491441"/>
              <a:ext cx="618375" cy="533082"/>
            </a:xfrm>
            <a:prstGeom prst="triangle">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1" name="等腰三角形 30"/>
            <p:cNvSpPr/>
            <p:nvPr/>
          </p:nvSpPr>
          <p:spPr>
            <a:xfrm rot="16200000" flipH="1">
              <a:off x="-861591" y="1254920"/>
              <a:ext cx="618375" cy="533082"/>
            </a:xfrm>
            <a:prstGeom prst="triangle">
              <a:avLst/>
            </a:prstGeom>
            <a:solidFill>
              <a:schemeClr val="accent1">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16F8E6D3-EC10-435A-83A8-4CF3748666BF}"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015B73C-FE37-48BC-8A31-84F8B5A93988}"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16F8E6D3-EC10-435A-83A8-4CF3748666BF}"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015B73C-FE37-48BC-8A31-84F8B5A93988}"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F8E6D3-EC10-435A-83A8-4CF3748666BF}"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15B73C-FE37-48BC-8A31-84F8B5A93988}"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9" Type="http://schemas.openxmlformats.org/officeDocument/2006/relationships/tags" Target="../tags/tag9.xml"/><Relationship Id="rId8" Type="http://schemas.openxmlformats.org/officeDocument/2006/relationships/tags" Target="../tags/tag8.xml"/><Relationship Id="rId7" Type="http://schemas.openxmlformats.org/officeDocument/2006/relationships/tags" Target="../tags/tag7.xml"/><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 Id="rId3" Type="http://schemas.openxmlformats.org/officeDocument/2006/relationships/tags" Target="../tags/tag3.xml"/><Relationship Id="rId2" Type="http://schemas.openxmlformats.org/officeDocument/2006/relationships/tags" Target="../tags/tag2.xml"/><Relationship Id="rId10" Type="http://schemas.openxmlformats.org/officeDocument/2006/relationships/slideLayout" Target="../slideLayouts/slideLayout6.xml"/><Relationship Id="rId1" Type="http://schemas.openxmlformats.org/officeDocument/2006/relationships/tags" Target="../tags/tag1.xml"/></Relationships>
</file>

<file path=ppt/slides/_rels/slide5.xml.rels><?xml version="1.0" encoding="UTF-8" standalone="yes"?>
<Relationships xmlns="http://schemas.openxmlformats.org/package/2006/relationships"><Relationship Id="rId9" Type="http://schemas.openxmlformats.org/officeDocument/2006/relationships/tags" Target="../tags/tag18.xml"/><Relationship Id="rId8" Type="http://schemas.openxmlformats.org/officeDocument/2006/relationships/tags" Target="../tags/tag17.xml"/><Relationship Id="rId7" Type="http://schemas.openxmlformats.org/officeDocument/2006/relationships/tags" Target="../tags/tag16.xml"/><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6" Type="http://schemas.openxmlformats.org/officeDocument/2006/relationships/slideLayout" Target="../slideLayouts/slideLayout6.xml"/><Relationship Id="rId15" Type="http://schemas.openxmlformats.org/officeDocument/2006/relationships/tags" Target="../tags/tag24.xml"/><Relationship Id="rId14" Type="http://schemas.openxmlformats.org/officeDocument/2006/relationships/tags" Target="../tags/tag23.xml"/><Relationship Id="rId13" Type="http://schemas.openxmlformats.org/officeDocument/2006/relationships/tags" Target="../tags/tag22.xml"/><Relationship Id="rId12" Type="http://schemas.openxmlformats.org/officeDocument/2006/relationships/tags" Target="../tags/tag21.xml"/><Relationship Id="rId11" Type="http://schemas.openxmlformats.org/officeDocument/2006/relationships/tags" Target="../tags/tag20.xml"/><Relationship Id="rId10" Type="http://schemas.openxmlformats.org/officeDocument/2006/relationships/tags" Target="../tags/tag19.xml"/><Relationship Id="rId1" Type="http://schemas.openxmlformats.org/officeDocument/2006/relationships/tags" Target="../tags/tag10.xml"/></Relationships>
</file>

<file path=ppt/slides/_rels/slide6.xml.rels><?xml version="1.0" encoding="UTF-8" standalone="yes"?>
<Relationships xmlns="http://schemas.openxmlformats.org/package/2006/relationships"><Relationship Id="rId9" Type="http://schemas.openxmlformats.org/officeDocument/2006/relationships/tags" Target="../tags/tag33.xml"/><Relationship Id="rId8" Type="http://schemas.openxmlformats.org/officeDocument/2006/relationships/tags" Target="../tags/tag32.xml"/><Relationship Id="rId7" Type="http://schemas.openxmlformats.org/officeDocument/2006/relationships/tags" Target="../tags/tag31.xml"/><Relationship Id="rId6" Type="http://schemas.openxmlformats.org/officeDocument/2006/relationships/tags" Target="../tags/tag30.xml"/><Relationship Id="rId5" Type="http://schemas.openxmlformats.org/officeDocument/2006/relationships/tags" Target="../tags/tag29.xml"/><Relationship Id="rId4" Type="http://schemas.openxmlformats.org/officeDocument/2006/relationships/tags" Target="../tags/tag28.xml"/><Relationship Id="rId3" Type="http://schemas.openxmlformats.org/officeDocument/2006/relationships/tags" Target="../tags/tag27.xml"/><Relationship Id="rId2" Type="http://schemas.openxmlformats.org/officeDocument/2006/relationships/tags" Target="../tags/tag26.xml"/><Relationship Id="rId11" Type="http://schemas.openxmlformats.org/officeDocument/2006/relationships/slideLayout" Target="../slideLayouts/slideLayout6.xml"/><Relationship Id="rId10" Type="http://schemas.openxmlformats.org/officeDocument/2006/relationships/tags" Target="../tags/tag34.xml"/><Relationship Id="rId1" Type="http://schemas.openxmlformats.org/officeDocument/2006/relationships/tags" Target="../tags/tag25.xml"/></Relationships>
</file>

<file path=ppt/slides/_rels/slide7.xml.rels><?xml version="1.0" encoding="UTF-8" standalone="yes"?>
<Relationships xmlns="http://schemas.openxmlformats.org/package/2006/relationships"><Relationship Id="rId9" Type="http://schemas.openxmlformats.org/officeDocument/2006/relationships/tags" Target="../tags/tag43.xml"/><Relationship Id="rId8" Type="http://schemas.openxmlformats.org/officeDocument/2006/relationships/tags" Target="../tags/tag42.xml"/><Relationship Id="rId7" Type="http://schemas.openxmlformats.org/officeDocument/2006/relationships/tags" Target="../tags/tag41.xml"/><Relationship Id="rId6" Type="http://schemas.openxmlformats.org/officeDocument/2006/relationships/tags" Target="../tags/tag40.xml"/><Relationship Id="rId5" Type="http://schemas.openxmlformats.org/officeDocument/2006/relationships/tags" Target="../tags/tag39.xml"/><Relationship Id="rId4" Type="http://schemas.openxmlformats.org/officeDocument/2006/relationships/tags" Target="../tags/tag38.xml"/><Relationship Id="rId3" Type="http://schemas.openxmlformats.org/officeDocument/2006/relationships/tags" Target="../tags/tag37.xml"/><Relationship Id="rId2" Type="http://schemas.openxmlformats.org/officeDocument/2006/relationships/tags" Target="../tags/tag36.xml"/><Relationship Id="rId16" Type="http://schemas.openxmlformats.org/officeDocument/2006/relationships/slideLayout" Target="../slideLayouts/slideLayout6.xml"/><Relationship Id="rId15" Type="http://schemas.openxmlformats.org/officeDocument/2006/relationships/tags" Target="../tags/tag49.xml"/><Relationship Id="rId14" Type="http://schemas.openxmlformats.org/officeDocument/2006/relationships/tags" Target="../tags/tag48.xml"/><Relationship Id="rId13" Type="http://schemas.openxmlformats.org/officeDocument/2006/relationships/tags" Target="../tags/tag47.xml"/><Relationship Id="rId12" Type="http://schemas.openxmlformats.org/officeDocument/2006/relationships/tags" Target="../tags/tag46.xml"/><Relationship Id="rId11" Type="http://schemas.openxmlformats.org/officeDocument/2006/relationships/tags" Target="../tags/tag45.xml"/><Relationship Id="rId10" Type="http://schemas.openxmlformats.org/officeDocument/2006/relationships/tags" Target="../tags/tag44.xml"/><Relationship Id="rId1" Type="http://schemas.openxmlformats.org/officeDocument/2006/relationships/tags" Target="../tags/tag35.xml"/></Relationships>
</file>

<file path=ppt/slides/_rels/slide8.xml.rels><?xml version="1.0" encoding="UTF-8" standalone="yes"?>
<Relationships xmlns="http://schemas.openxmlformats.org/package/2006/relationships"><Relationship Id="rId9" Type="http://schemas.openxmlformats.org/officeDocument/2006/relationships/tags" Target="../tags/tag58.xml"/><Relationship Id="rId8" Type="http://schemas.openxmlformats.org/officeDocument/2006/relationships/tags" Target="../tags/tag57.xml"/><Relationship Id="rId7" Type="http://schemas.openxmlformats.org/officeDocument/2006/relationships/tags" Target="../tags/tag56.xml"/><Relationship Id="rId6" Type="http://schemas.openxmlformats.org/officeDocument/2006/relationships/tags" Target="../tags/tag55.xml"/><Relationship Id="rId5" Type="http://schemas.openxmlformats.org/officeDocument/2006/relationships/tags" Target="../tags/tag54.xml"/><Relationship Id="rId4" Type="http://schemas.openxmlformats.org/officeDocument/2006/relationships/tags" Target="../tags/tag53.xml"/><Relationship Id="rId3" Type="http://schemas.openxmlformats.org/officeDocument/2006/relationships/tags" Target="../tags/tag52.xml"/><Relationship Id="rId2" Type="http://schemas.openxmlformats.org/officeDocument/2006/relationships/tags" Target="../tags/tag51.xml"/><Relationship Id="rId16" Type="http://schemas.openxmlformats.org/officeDocument/2006/relationships/slideLayout" Target="../slideLayouts/slideLayout6.xml"/><Relationship Id="rId15" Type="http://schemas.openxmlformats.org/officeDocument/2006/relationships/tags" Target="../tags/tag64.xml"/><Relationship Id="rId14" Type="http://schemas.openxmlformats.org/officeDocument/2006/relationships/tags" Target="../tags/tag63.xml"/><Relationship Id="rId13" Type="http://schemas.openxmlformats.org/officeDocument/2006/relationships/tags" Target="../tags/tag62.xml"/><Relationship Id="rId12" Type="http://schemas.openxmlformats.org/officeDocument/2006/relationships/tags" Target="../tags/tag61.xml"/><Relationship Id="rId11" Type="http://schemas.openxmlformats.org/officeDocument/2006/relationships/tags" Target="../tags/tag60.xml"/><Relationship Id="rId10" Type="http://schemas.openxmlformats.org/officeDocument/2006/relationships/tags" Target="../tags/tag59.xml"/><Relationship Id="rId1" Type="http://schemas.openxmlformats.org/officeDocument/2006/relationships/tags" Target="../tags/tag5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1899979" y="2535418"/>
            <a:ext cx="8818880" cy="1322070"/>
          </a:xfrm>
          <a:prstGeom prst="rect">
            <a:avLst/>
          </a:prstGeom>
        </p:spPr>
        <p:txBody>
          <a:bodyPr wrap="none">
            <a:spAutoFit/>
          </a:bodyPr>
          <a:lstStyle/>
          <a:p>
            <a:pPr algn="ctr"/>
            <a:r>
              <a:rPr lang="zh-CN" altLang="en-US" sz="4000" b="1" dirty="0">
                <a:solidFill>
                  <a:schemeClr val="accent1">
                    <a:lumMod val="50000"/>
                  </a:schemeClr>
                </a:solidFill>
                <a:cs typeface="+mn-ea"/>
                <a:sym typeface="+mn-lt"/>
              </a:rPr>
              <a:t>《昌江区国家级慢性病综合防控示范区</a:t>
            </a:r>
            <a:endParaRPr lang="zh-CN" altLang="en-US" sz="4000" b="1" dirty="0">
              <a:solidFill>
                <a:schemeClr val="accent1">
                  <a:lumMod val="50000"/>
                </a:schemeClr>
              </a:solidFill>
              <a:cs typeface="+mn-ea"/>
              <a:sym typeface="+mn-lt"/>
            </a:endParaRPr>
          </a:p>
          <a:p>
            <a:pPr algn="ctr"/>
            <a:r>
              <a:rPr lang="zh-CN" altLang="en-US" sz="4000" b="1" dirty="0">
                <a:solidFill>
                  <a:schemeClr val="accent1">
                    <a:lumMod val="50000"/>
                  </a:schemeClr>
                </a:solidFill>
                <a:cs typeface="+mn-ea"/>
                <a:sym typeface="+mn-lt"/>
              </a:rPr>
              <a:t>复审工作实施方案》解读</a:t>
            </a:r>
            <a:endParaRPr lang="zh-CN" altLang="en-US" sz="8000" b="1" dirty="0">
              <a:solidFill>
                <a:schemeClr val="accent1">
                  <a:lumMod val="50000"/>
                </a:schemeClr>
              </a:solidFill>
              <a:cs typeface="+mn-ea"/>
              <a:sym typeface="+mn-lt"/>
            </a:endParaRPr>
          </a:p>
        </p:txBody>
      </p:sp>
      <p:cxnSp>
        <p:nvCxnSpPr>
          <p:cNvPr id="16" name="直接连接符 15"/>
          <p:cNvCxnSpPr/>
          <p:nvPr/>
        </p:nvCxnSpPr>
        <p:spPr>
          <a:xfrm>
            <a:off x="5640421" y="4053409"/>
            <a:ext cx="911157" cy="0"/>
          </a:xfrm>
          <a:prstGeom prst="line">
            <a:avLst/>
          </a:prstGeom>
          <a:ln w="3810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50" name="Freeform 5"/>
          <p:cNvSpPr>
            <a:spLocks noEditPoints="1"/>
          </p:cNvSpPr>
          <p:nvPr/>
        </p:nvSpPr>
        <p:spPr bwMode="auto">
          <a:xfrm>
            <a:off x="5760018" y="520406"/>
            <a:ext cx="671963" cy="769033"/>
          </a:xfrm>
          <a:custGeom>
            <a:avLst/>
            <a:gdLst>
              <a:gd name="T0" fmla="*/ 1898 w 2872"/>
              <a:gd name="T1" fmla="*/ 1941 h 3284"/>
              <a:gd name="T2" fmla="*/ 2681 w 2872"/>
              <a:gd name="T3" fmla="*/ 328 h 3284"/>
              <a:gd name="T4" fmla="*/ 332 w 2872"/>
              <a:gd name="T5" fmla="*/ 0 h 3284"/>
              <a:gd name="T6" fmla="*/ 4 w 2872"/>
              <a:gd name="T7" fmla="*/ 3014 h 3284"/>
              <a:gd name="T8" fmla="*/ 378 w 2872"/>
              <a:gd name="T9" fmla="*/ 3234 h 3284"/>
              <a:gd name="T10" fmla="*/ 1491 w 2872"/>
              <a:gd name="T11" fmla="*/ 2781 h 3284"/>
              <a:gd name="T12" fmla="*/ 987 w 2872"/>
              <a:gd name="T13" fmla="*/ 1006 h 3284"/>
              <a:gd name="T14" fmla="*/ 1069 w 2872"/>
              <a:gd name="T15" fmla="*/ 924 h 3284"/>
              <a:gd name="T16" fmla="*/ 2073 w 2872"/>
              <a:gd name="T17" fmla="*/ 948 h 3284"/>
              <a:gd name="T18" fmla="*/ 2097 w 2872"/>
              <a:gd name="T19" fmla="*/ 1114 h 3284"/>
              <a:gd name="T20" fmla="*/ 2015 w 2872"/>
              <a:gd name="T21" fmla="*/ 1196 h 3284"/>
              <a:gd name="T22" fmla="*/ 1011 w 2872"/>
              <a:gd name="T23" fmla="*/ 1172 h 3284"/>
              <a:gd name="T24" fmla="*/ 987 w 2872"/>
              <a:gd name="T25" fmla="*/ 1006 h 3284"/>
              <a:gd name="T26" fmla="*/ 672 w 2872"/>
              <a:gd name="T27" fmla="*/ 1885 h 3284"/>
              <a:gd name="T28" fmla="*/ 590 w 2872"/>
              <a:gd name="T29" fmla="*/ 1803 h 3284"/>
              <a:gd name="T30" fmla="*/ 614 w 2872"/>
              <a:gd name="T31" fmla="*/ 1641 h 3284"/>
              <a:gd name="T32" fmla="*/ 778 w 2872"/>
              <a:gd name="T33" fmla="*/ 1617 h 3284"/>
              <a:gd name="T34" fmla="*/ 860 w 2872"/>
              <a:gd name="T35" fmla="*/ 1699 h 3284"/>
              <a:gd name="T36" fmla="*/ 836 w 2872"/>
              <a:gd name="T37" fmla="*/ 1861 h 3284"/>
              <a:gd name="T38" fmla="*/ 778 w 2872"/>
              <a:gd name="T39" fmla="*/ 1192 h 3284"/>
              <a:gd name="T40" fmla="*/ 614 w 2872"/>
              <a:gd name="T41" fmla="*/ 1168 h 3284"/>
              <a:gd name="T42" fmla="*/ 590 w 2872"/>
              <a:gd name="T43" fmla="*/ 1006 h 3284"/>
              <a:gd name="T44" fmla="*/ 672 w 2872"/>
              <a:gd name="T45" fmla="*/ 924 h 3284"/>
              <a:gd name="T46" fmla="*/ 836 w 2872"/>
              <a:gd name="T47" fmla="*/ 948 h 3284"/>
              <a:gd name="T48" fmla="*/ 860 w 2872"/>
              <a:gd name="T49" fmla="*/ 1113 h 3284"/>
              <a:gd name="T50" fmla="*/ 778 w 2872"/>
              <a:gd name="T51" fmla="*/ 1195 h 3284"/>
              <a:gd name="T52" fmla="*/ 1069 w 2872"/>
              <a:gd name="T53" fmla="*/ 1885 h 3284"/>
              <a:gd name="T54" fmla="*/ 987 w 2872"/>
              <a:gd name="T55" fmla="*/ 1803 h 3284"/>
              <a:gd name="T56" fmla="*/ 1011 w 2872"/>
              <a:gd name="T57" fmla="*/ 1641 h 3284"/>
              <a:gd name="T58" fmla="*/ 2015 w 2872"/>
              <a:gd name="T59" fmla="*/ 1617 h 3284"/>
              <a:gd name="T60" fmla="*/ 2097 w 2872"/>
              <a:gd name="T61" fmla="*/ 1699 h 3284"/>
              <a:gd name="T62" fmla="*/ 2073 w 2872"/>
              <a:gd name="T63" fmla="*/ 1861 h 3284"/>
              <a:gd name="T64" fmla="*/ 1069 w 2872"/>
              <a:gd name="T65" fmla="*/ 1885 h 3284"/>
              <a:gd name="T66" fmla="*/ 1579 w 2872"/>
              <a:gd name="T67" fmla="*/ 2633 h 3284"/>
              <a:gd name="T68" fmla="*/ 2872 w 2872"/>
              <a:gd name="T69" fmla="*/ 2627 h 3284"/>
              <a:gd name="T70" fmla="*/ 2216 w 2872"/>
              <a:gd name="T71" fmla="*/ 1980 h 3284"/>
              <a:gd name="T72" fmla="*/ 1770 w 2872"/>
              <a:gd name="T73" fmla="*/ 2622 h 3284"/>
              <a:gd name="T74" fmla="*/ 2131 w 2872"/>
              <a:gd name="T75" fmla="*/ 2655 h 3284"/>
              <a:gd name="T76" fmla="*/ 2671 w 2872"/>
              <a:gd name="T77" fmla="*/ 2460 h 3284"/>
              <a:gd name="T78" fmla="*/ 2128 w 2872"/>
              <a:gd name="T79" fmla="*/ 2950 h 32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872" h="3284">
                <a:moveTo>
                  <a:pt x="1468" y="2605"/>
                </a:moveTo>
                <a:cubicBezTo>
                  <a:pt x="1471" y="2320"/>
                  <a:pt x="1638" y="2061"/>
                  <a:pt x="1898" y="1941"/>
                </a:cubicBezTo>
                <a:cubicBezTo>
                  <a:pt x="2158" y="1822"/>
                  <a:pt x="2463" y="1864"/>
                  <a:pt x="2681" y="2048"/>
                </a:cubicBezTo>
                <a:cubicBezTo>
                  <a:pt x="2681" y="328"/>
                  <a:pt x="2681" y="328"/>
                  <a:pt x="2681" y="328"/>
                </a:cubicBezTo>
                <a:cubicBezTo>
                  <a:pt x="2681" y="147"/>
                  <a:pt x="2535" y="0"/>
                  <a:pt x="2354" y="0"/>
                </a:cubicBezTo>
                <a:cubicBezTo>
                  <a:pt x="332" y="0"/>
                  <a:pt x="332" y="0"/>
                  <a:pt x="332" y="0"/>
                </a:cubicBezTo>
                <a:cubicBezTo>
                  <a:pt x="151" y="0"/>
                  <a:pt x="4" y="147"/>
                  <a:pt x="4" y="328"/>
                </a:cubicBezTo>
                <a:cubicBezTo>
                  <a:pt x="4" y="3014"/>
                  <a:pt x="4" y="3014"/>
                  <a:pt x="4" y="3014"/>
                </a:cubicBezTo>
                <a:cubicBezTo>
                  <a:pt x="0" y="3105"/>
                  <a:pt x="44" y="3191"/>
                  <a:pt x="121" y="3240"/>
                </a:cubicBezTo>
                <a:cubicBezTo>
                  <a:pt x="201" y="3284"/>
                  <a:pt x="299" y="3282"/>
                  <a:pt x="378" y="3234"/>
                </a:cubicBezTo>
                <a:cubicBezTo>
                  <a:pt x="1350" y="2704"/>
                  <a:pt x="1350" y="2704"/>
                  <a:pt x="1350" y="2704"/>
                </a:cubicBezTo>
                <a:cubicBezTo>
                  <a:pt x="1491" y="2781"/>
                  <a:pt x="1491" y="2781"/>
                  <a:pt x="1491" y="2781"/>
                </a:cubicBezTo>
                <a:cubicBezTo>
                  <a:pt x="1476" y="2723"/>
                  <a:pt x="1469" y="2665"/>
                  <a:pt x="1468" y="2605"/>
                </a:cubicBezTo>
                <a:close/>
                <a:moveTo>
                  <a:pt x="987" y="1006"/>
                </a:moveTo>
                <a:cubicBezTo>
                  <a:pt x="987" y="985"/>
                  <a:pt x="996" y="964"/>
                  <a:pt x="1011" y="948"/>
                </a:cubicBezTo>
                <a:cubicBezTo>
                  <a:pt x="1027" y="933"/>
                  <a:pt x="1048" y="924"/>
                  <a:pt x="1069" y="924"/>
                </a:cubicBezTo>
                <a:cubicBezTo>
                  <a:pt x="2015" y="924"/>
                  <a:pt x="2015" y="924"/>
                  <a:pt x="2015" y="924"/>
                </a:cubicBezTo>
                <a:cubicBezTo>
                  <a:pt x="2036" y="924"/>
                  <a:pt x="2057" y="933"/>
                  <a:pt x="2073" y="948"/>
                </a:cubicBezTo>
                <a:cubicBezTo>
                  <a:pt x="2088" y="964"/>
                  <a:pt x="2097" y="985"/>
                  <a:pt x="2097" y="1006"/>
                </a:cubicBezTo>
                <a:cubicBezTo>
                  <a:pt x="2097" y="1114"/>
                  <a:pt x="2097" y="1114"/>
                  <a:pt x="2097" y="1114"/>
                </a:cubicBezTo>
                <a:cubicBezTo>
                  <a:pt x="2097" y="1135"/>
                  <a:pt x="2088" y="1156"/>
                  <a:pt x="2073" y="1172"/>
                </a:cubicBezTo>
                <a:cubicBezTo>
                  <a:pt x="2057" y="1187"/>
                  <a:pt x="2036" y="1196"/>
                  <a:pt x="2015" y="1196"/>
                </a:cubicBezTo>
                <a:cubicBezTo>
                  <a:pt x="1069" y="1196"/>
                  <a:pt x="1069" y="1196"/>
                  <a:pt x="1069" y="1196"/>
                </a:cubicBezTo>
                <a:cubicBezTo>
                  <a:pt x="1048" y="1196"/>
                  <a:pt x="1027" y="1187"/>
                  <a:pt x="1011" y="1172"/>
                </a:cubicBezTo>
                <a:cubicBezTo>
                  <a:pt x="996" y="1156"/>
                  <a:pt x="987" y="1135"/>
                  <a:pt x="987" y="1114"/>
                </a:cubicBezTo>
                <a:lnTo>
                  <a:pt x="987" y="1006"/>
                </a:lnTo>
                <a:close/>
                <a:moveTo>
                  <a:pt x="778" y="1885"/>
                </a:moveTo>
                <a:cubicBezTo>
                  <a:pt x="672" y="1885"/>
                  <a:pt x="672" y="1885"/>
                  <a:pt x="672" y="1885"/>
                </a:cubicBezTo>
                <a:cubicBezTo>
                  <a:pt x="650" y="1885"/>
                  <a:pt x="629" y="1876"/>
                  <a:pt x="614" y="1861"/>
                </a:cubicBezTo>
                <a:cubicBezTo>
                  <a:pt x="599" y="1845"/>
                  <a:pt x="590" y="1824"/>
                  <a:pt x="590" y="1803"/>
                </a:cubicBezTo>
                <a:cubicBezTo>
                  <a:pt x="590" y="1699"/>
                  <a:pt x="590" y="1699"/>
                  <a:pt x="590" y="1699"/>
                </a:cubicBezTo>
                <a:cubicBezTo>
                  <a:pt x="590" y="1678"/>
                  <a:pt x="599" y="1657"/>
                  <a:pt x="614" y="1641"/>
                </a:cubicBezTo>
                <a:cubicBezTo>
                  <a:pt x="629" y="1626"/>
                  <a:pt x="650" y="1617"/>
                  <a:pt x="672" y="1617"/>
                </a:cubicBezTo>
                <a:cubicBezTo>
                  <a:pt x="778" y="1617"/>
                  <a:pt x="778" y="1617"/>
                  <a:pt x="778" y="1617"/>
                </a:cubicBezTo>
                <a:cubicBezTo>
                  <a:pt x="799" y="1617"/>
                  <a:pt x="820" y="1626"/>
                  <a:pt x="836" y="1641"/>
                </a:cubicBezTo>
                <a:cubicBezTo>
                  <a:pt x="851" y="1657"/>
                  <a:pt x="860" y="1678"/>
                  <a:pt x="860" y="1699"/>
                </a:cubicBezTo>
                <a:cubicBezTo>
                  <a:pt x="860" y="1803"/>
                  <a:pt x="860" y="1803"/>
                  <a:pt x="860" y="1803"/>
                </a:cubicBezTo>
                <a:cubicBezTo>
                  <a:pt x="860" y="1824"/>
                  <a:pt x="851" y="1845"/>
                  <a:pt x="836" y="1861"/>
                </a:cubicBezTo>
                <a:cubicBezTo>
                  <a:pt x="820" y="1876"/>
                  <a:pt x="799" y="1885"/>
                  <a:pt x="778" y="1885"/>
                </a:cubicBezTo>
                <a:close/>
                <a:moveTo>
                  <a:pt x="778" y="1192"/>
                </a:moveTo>
                <a:cubicBezTo>
                  <a:pt x="672" y="1192"/>
                  <a:pt x="672" y="1192"/>
                  <a:pt x="672" y="1192"/>
                </a:cubicBezTo>
                <a:cubicBezTo>
                  <a:pt x="650" y="1192"/>
                  <a:pt x="629" y="1183"/>
                  <a:pt x="614" y="1168"/>
                </a:cubicBezTo>
                <a:cubicBezTo>
                  <a:pt x="599" y="1152"/>
                  <a:pt x="590" y="1131"/>
                  <a:pt x="590" y="1110"/>
                </a:cubicBezTo>
                <a:cubicBezTo>
                  <a:pt x="590" y="1006"/>
                  <a:pt x="590" y="1006"/>
                  <a:pt x="590" y="1006"/>
                </a:cubicBezTo>
                <a:cubicBezTo>
                  <a:pt x="590" y="984"/>
                  <a:pt x="599" y="963"/>
                  <a:pt x="614" y="948"/>
                </a:cubicBezTo>
                <a:cubicBezTo>
                  <a:pt x="629" y="932"/>
                  <a:pt x="650" y="924"/>
                  <a:pt x="672" y="924"/>
                </a:cubicBezTo>
                <a:cubicBezTo>
                  <a:pt x="778" y="924"/>
                  <a:pt x="778" y="924"/>
                  <a:pt x="778" y="924"/>
                </a:cubicBezTo>
                <a:cubicBezTo>
                  <a:pt x="800" y="924"/>
                  <a:pt x="821" y="932"/>
                  <a:pt x="836" y="948"/>
                </a:cubicBezTo>
                <a:cubicBezTo>
                  <a:pt x="852" y="963"/>
                  <a:pt x="860" y="984"/>
                  <a:pt x="860" y="1006"/>
                </a:cubicBezTo>
                <a:cubicBezTo>
                  <a:pt x="860" y="1113"/>
                  <a:pt x="860" y="1113"/>
                  <a:pt x="860" y="1113"/>
                </a:cubicBezTo>
                <a:cubicBezTo>
                  <a:pt x="860" y="1135"/>
                  <a:pt x="852" y="1155"/>
                  <a:pt x="836" y="1171"/>
                </a:cubicBezTo>
                <a:cubicBezTo>
                  <a:pt x="821" y="1186"/>
                  <a:pt x="800" y="1195"/>
                  <a:pt x="778" y="1195"/>
                </a:cubicBezTo>
                <a:lnTo>
                  <a:pt x="778" y="1192"/>
                </a:lnTo>
                <a:close/>
                <a:moveTo>
                  <a:pt x="1069" y="1885"/>
                </a:moveTo>
                <a:cubicBezTo>
                  <a:pt x="1048" y="1885"/>
                  <a:pt x="1027" y="1876"/>
                  <a:pt x="1011" y="1861"/>
                </a:cubicBezTo>
                <a:cubicBezTo>
                  <a:pt x="996" y="1845"/>
                  <a:pt x="987" y="1824"/>
                  <a:pt x="987" y="1803"/>
                </a:cubicBezTo>
                <a:cubicBezTo>
                  <a:pt x="987" y="1699"/>
                  <a:pt x="987" y="1699"/>
                  <a:pt x="987" y="1699"/>
                </a:cubicBezTo>
                <a:cubicBezTo>
                  <a:pt x="987" y="1678"/>
                  <a:pt x="996" y="1657"/>
                  <a:pt x="1011" y="1641"/>
                </a:cubicBezTo>
                <a:cubicBezTo>
                  <a:pt x="1027" y="1626"/>
                  <a:pt x="1048" y="1617"/>
                  <a:pt x="1069" y="1617"/>
                </a:cubicBezTo>
                <a:cubicBezTo>
                  <a:pt x="2015" y="1617"/>
                  <a:pt x="2015" y="1617"/>
                  <a:pt x="2015" y="1617"/>
                </a:cubicBezTo>
                <a:cubicBezTo>
                  <a:pt x="2036" y="1617"/>
                  <a:pt x="2057" y="1626"/>
                  <a:pt x="2073" y="1641"/>
                </a:cubicBezTo>
                <a:cubicBezTo>
                  <a:pt x="2088" y="1657"/>
                  <a:pt x="2097" y="1678"/>
                  <a:pt x="2097" y="1699"/>
                </a:cubicBezTo>
                <a:cubicBezTo>
                  <a:pt x="2097" y="1803"/>
                  <a:pt x="2097" y="1803"/>
                  <a:pt x="2097" y="1803"/>
                </a:cubicBezTo>
                <a:cubicBezTo>
                  <a:pt x="2097" y="1824"/>
                  <a:pt x="2088" y="1845"/>
                  <a:pt x="2073" y="1861"/>
                </a:cubicBezTo>
                <a:cubicBezTo>
                  <a:pt x="2057" y="1876"/>
                  <a:pt x="2036" y="1885"/>
                  <a:pt x="2015" y="1885"/>
                </a:cubicBezTo>
                <a:lnTo>
                  <a:pt x="1069" y="1885"/>
                </a:lnTo>
                <a:close/>
                <a:moveTo>
                  <a:pt x="2216" y="1980"/>
                </a:moveTo>
                <a:cubicBezTo>
                  <a:pt x="1860" y="1985"/>
                  <a:pt x="1576" y="2277"/>
                  <a:pt x="1579" y="2633"/>
                </a:cubicBezTo>
                <a:cubicBezTo>
                  <a:pt x="1582" y="2988"/>
                  <a:pt x="1872" y="3275"/>
                  <a:pt x="2228" y="3273"/>
                </a:cubicBezTo>
                <a:cubicBezTo>
                  <a:pt x="2584" y="3271"/>
                  <a:pt x="2872" y="2983"/>
                  <a:pt x="2872" y="2627"/>
                </a:cubicBezTo>
                <a:cubicBezTo>
                  <a:pt x="2872" y="2454"/>
                  <a:pt x="2802" y="2288"/>
                  <a:pt x="2679" y="2167"/>
                </a:cubicBezTo>
                <a:cubicBezTo>
                  <a:pt x="2556" y="2045"/>
                  <a:pt x="2389" y="1978"/>
                  <a:pt x="2216" y="1980"/>
                </a:cubicBezTo>
                <a:close/>
                <a:moveTo>
                  <a:pt x="2128" y="2950"/>
                </a:moveTo>
                <a:cubicBezTo>
                  <a:pt x="1770" y="2622"/>
                  <a:pt x="1770" y="2622"/>
                  <a:pt x="1770" y="2622"/>
                </a:cubicBezTo>
                <a:cubicBezTo>
                  <a:pt x="1934" y="2476"/>
                  <a:pt x="1934" y="2476"/>
                  <a:pt x="1934" y="2476"/>
                </a:cubicBezTo>
                <a:cubicBezTo>
                  <a:pt x="2131" y="2655"/>
                  <a:pt x="2131" y="2655"/>
                  <a:pt x="2131" y="2655"/>
                </a:cubicBezTo>
                <a:cubicBezTo>
                  <a:pt x="2507" y="2314"/>
                  <a:pt x="2507" y="2314"/>
                  <a:pt x="2507" y="2314"/>
                </a:cubicBezTo>
                <a:cubicBezTo>
                  <a:pt x="2671" y="2460"/>
                  <a:pt x="2671" y="2460"/>
                  <a:pt x="2671" y="2460"/>
                </a:cubicBezTo>
                <a:lnTo>
                  <a:pt x="2128" y="2950"/>
                </a:lnTo>
                <a:close/>
                <a:moveTo>
                  <a:pt x="2128" y="2950"/>
                </a:moveTo>
                <a:cubicBezTo>
                  <a:pt x="2128" y="2950"/>
                  <a:pt x="2128" y="2950"/>
                  <a:pt x="2128" y="2950"/>
                </a:cubicBezTo>
              </a:path>
            </a:pathLst>
          </a:custGeom>
          <a:solidFill>
            <a:schemeClr val="bg1"/>
          </a:solidFill>
          <a:ln>
            <a:noFill/>
          </a:ln>
        </p:spPr>
        <p:txBody>
          <a:bodyPr vert="horz" wrap="square" lIns="91440" tIns="45720" rIns="91440" bIns="45720" numCol="1" anchor="t" anchorCtr="0" compatLnSpc="1"/>
          <a:lstStyle/>
          <a:p>
            <a:endParaRPr lang="zh-CN" altLang="en-US"/>
          </a:p>
        </p:txBody>
      </p:sp>
      <p:sp>
        <p:nvSpPr>
          <p:cNvPr id="2" name="文本框 1"/>
          <p:cNvSpPr txBox="1"/>
          <p:nvPr/>
        </p:nvSpPr>
        <p:spPr>
          <a:xfrm>
            <a:off x="6033770" y="4309745"/>
            <a:ext cx="4064000" cy="368300"/>
          </a:xfrm>
          <a:prstGeom prst="rect">
            <a:avLst/>
          </a:prstGeom>
          <a:noFill/>
        </p:spPr>
        <p:txBody>
          <a:bodyPr wrap="square" rtlCol="0">
            <a:spAutoFit/>
          </a:bodyPr>
          <a:p>
            <a:endParaRPr lang="zh-CN" altLang="en-US"/>
          </a:p>
        </p:txBody>
      </p:sp>
      <p:sp>
        <p:nvSpPr>
          <p:cNvPr id="7" name="矩形 6"/>
          <p:cNvSpPr/>
          <p:nvPr/>
        </p:nvSpPr>
        <p:spPr>
          <a:xfrm>
            <a:off x="4469765" y="4678045"/>
            <a:ext cx="3679825" cy="460375"/>
          </a:xfrm>
          <a:prstGeom prst="rect">
            <a:avLst/>
          </a:prstGeom>
        </p:spPr>
        <p:txBody>
          <a:bodyPr wrap="square">
            <a:spAutoFit/>
          </a:bodyPr>
          <a:p>
            <a:r>
              <a:rPr lang="zh-CN" altLang="en-US" sz="2400" b="1" dirty="0">
                <a:solidFill>
                  <a:schemeClr val="accent1">
                    <a:lumMod val="50000"/>
                  </a:schemeClr>
                </a:solidFill>
                <a:cs typeface="+mn-ea"/>
                <a:sym typeface="+mn-lt"/>
              </a:rPr>
              <a:t>昌江区疾病预防控制中心</a:t>
            </a:r>
            <a:endParaRPr lang="zh-CN" altLang="en-US" sz="2400" b="1" dirty="0">
              <a:solidFill>
                <a:schemeClr val="accent1">
                  <a:lumMod val="50000"/>
                </a:schemeClr>
              </a:solidFill>
              <a:cs typeface="+mn-ea"/>
              <a:sym typeface="+mn-lt"/>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组合 17"/>
          <p:cNvGrpSpPr/>
          <p:nvPr/>
        </p:nvGrpSpPr>
        <p:grpSpPr>
          <a:xfrm>
            <a:off x="481488" y="468038"/>
            <a:ext cx="397168" cy="311888"/>
            <a:chOff x="377024" y="308837"/>
            <a:chExt cx="463343" cy="363854"/>
          </a:xfrm>
        </p:grpSpPr>
        <p:sp>
          <p:nvSpPr>
            <p:cNvPr id="17" name="等腰三角形 16"/>
            <p:cNvSpPr/>
            <p:nvPr/>
          </p:nvSpPr>
          <p:spPr>
            <a:xfrm rot="5400000">
              <a:off x="501606" y="333930"/>
              <a:ext cx="363854" cy="313668"/>
            </a:xfrm>
            <a:prstGeom prst="triangl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等腰三角形 15"/>
            <p:cNvSpPr/>
            <p:nvPr/>
          </p:nvSpPr>
          <p:spPr>
            <a:xfrm rot="5400000">
              <a:off x="356429" y="362045"/>
              <a:ext cx="298630" cy="257440"/>
            </a:xfrm>
            <a:prstGeom prs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9" name="矩形 18"/>
          <p:cNvSpPr/>
          <p:nvPr/>
        </p:nvSpPr>
        <p:spPr>
          <a:xfrm>
            <a:off x="1006955" y="331594"/>
            <a:ext cx="1808480" cy="583565"/>
          </a:xfrm>
          <a:prstGeom prst="rect">
            <a:avLst/>
          </a:prstGeom>
        </p:spPr>
        <p:txBody>
          <a:bodyPr wrap="none">
            <a:spAutoFit/>
          </a:bodyPr>
          <a:lstStyle/>
          <a:p>
            <a:pPr algn="l"/>
            <a:r>
              <a:rPr lang="zh-CN" altLang="en-US" sz="3200" b="1" dirty="0">
                <a:solidFill>
                  <a:schemeClr val="accent1">
                    <a:lumMod val="50000"/>
                  </a:schemeClr>
                </a:solidFill>
              </a:rPr>
              <a:t>政策咨询</a:t>
            </a:r>
            <a:endParaRPr lang="zh-CN" altLang="en-US" sz="3200" b="1" dirty="0">
              <a:solidFill>
                <a:schemeClr val="accent1">
                  <a:lumMod val="50000"/>
                </a:schemeClr>
              </a:solidFill>
            </a:endParaRPr>
          </a:p>
        </p:txBody>
      </p:sp>
      <p:sp>
        <p:nvSpPr>
          <p:cNvPr id="2" name="文本框 1"/>
          <p:cNvSpPr txBox="1"/>
          <p:nvPr/>
        </p:nvSpPr>
        <p:spPr>
          <a:xfrm>
            <a:off x="878840" y="1280160"/>
            <a:ext cx="9839960" cy="2364740"/>
          </a:xfrm>
          <a:prstGeom prst="rect">
            <a:avLst/>
          </a:prstGeom>
          <a:noFill/>
        </p:spPr>
        <p:txBody>
          <a:bodyPr wrap="square" rtlCol="0">
            <a:noAutofit/>
          </a:bodyPr>
          <a:p>
            <a:pPr algn="l"/>
            <a:r>
              <a:rPr lang="en-US" altLang="zh-CN"/>
              <a:t>     </a:t>
            </a:r>
            <a:endParaRPr lang="en-US" altLang="zh-CN"/>
          </a:p>
          <a:p>
            <a:pPr algn="l"/>
            <a:r>
              <a:rPr lang="en-US" altLang="zh-CN"/>
              <a:t>  </a:t>
            </a:r>
            <a:r>
              <a:rPr lang="zh-CN" altLang="en-US" sz="2400" dirty="0">
                <a:solidFill>
                  <a:schemeClr val="accent5">
                    <a:lumMod val="50000"/>
                  </a:schemeClr>
                </a:solidFill>
                <a:cs typeface="+mn-ea"/>
              </a:rPr>
              <a:t> </a:t>
            </a:r>
            <a:r>
              <a:rPr lang="en-US" altLang="zh-CN" sz="2400" dirty="0">
                <a:solidFill>
                  <a:schemeClr val="accent5">
                    <a:lumMod val="50000"/>
                  </a:schemeClr>
                </a:solidFill>
                <a:cs typeface="+mn-ea"/>
              </a:rPr>
              <a:t>    </a:t>
            </a:r>
            <a:r>
              <a:rPr lang="zh-CN" altLang="en-US" sz="2800" dirty="0">
                <a:solidFill>
                  <a:schemeClr val="accent5">
                    <a:lumMod val="50000"/>
                  </a:schemeClr>
                </a:solidFill>
                <a:effectLst>
                  <a:outerShdw blurRad="38100" dist="25400" dir="5400000" algn="ctr" rotWithShape="0">
                    <a:srgbClr val="6E747A">
                      <a:alpha val="43000"/>
                    </a:srgbClr>
                  </a:outerShdw>
                </a:effectLst>
                <a:cs typeface="+mn-ea"/>
              </a:rPr>
              <a:t>昌江区疾控中心慢病科</a:t>
            </a:r>
            <a:endParaRPr lang="zh-CN" altLang="en-US" sz="2800" dirty="0">
              <a:solidFill>
                <a:schemeClr val="accent5">
                  <a:lumMod val="50000"/>
                </a:schemeClr>
              </a:solidFill>
              <a:effectLst>
                <a:outerShdw blurRad="38100" dist="25400" dir="5400000" algn="ctr" rotWithShape="0">
                  <a:srgbClr val="6E747A">
                    <a:alpha val="43000"/>
                  </a:srgbClr>
                </a:outerShdw>
              </a:effectLst>
              <a:cs typeface="+mn-ea"/>
            </a:endParaRPr>
          </a:p>
          <a:p>
            <a:pPr algn="l"/>
            <a:endParaRPr lang="zh-CN" altLang="en-US" sz="2800" dirty="0">
              <a:solidFill>
                <a:schemeClr val="accent5">
                  <a:lumMod val="50000"/>
                </a:schemeClr>
              </a:solidFill>
              <a:effectLst>
                <a:outerShdw blurRad="38100" dist="25400" dir="5400000" algn="ctr" rotWithShape="0">
                  <a:srgbClr val="6E747A">
                    <a:alpha val="43000"/>
                  </a:srgbClr>
                </a:outerShdw>
              </a:effectLst>
              <a:cs typeface="+mn-ea"/>
            </a:endParaRPr>
          </a:p>
          <a:p>
            <a:pPr algn="l"/>
            <a:r>
              <a:rPr lang="en-US" altLang="zh-CN" sz="2800" dirty="0">
                <a:solidFill>
                  <a:schemeClr val="accent5">
                    <a:lumMod val="50000"/>
                  </a:schemeClr>
                </a:solidFill>
                <a:effectLst>
                  <a:outerShdw blurRad="38100" dist="25400" dir="5400000" algn="ctr" rotWithShape="0">
                    <a:srgbClr val="6E747A">
                      <a:alpha val="43000"/>
                    </a:srgbClr>
                  </a:outerShdw>
                </a:effectLst>
                <a:cs typeface="+mn-ea"/>
              </a:rPr>
              <a:t>     </a:t>
            </a:r>
            <a:r>
              <a:rPr lang="zh-CN" altLang="en-US" sz="2800" dirty="0">
                <a:solidFill>
                  <a:schemeClr val="accent5">
                    <a:lumMod val="50000"/>
                  </a:schemeClr>
                </a:solidFill>
                <a:effectLst>
                  <a:outerShdw blurRad="38100" dist="25400" dir="5400000" algn="ctr" rotWithShape="0">
                    <a:srgbClr val="6E747A">
                      <a:alpha val="43000"/>
                    </a:srgbClr>
                  </a:outerShdw>
                </a:effectLst>
                <a:cs typeface="+mn-ea"/>
              </a:rPr>
              <a:t>咨询电话：</a:t>
            </a:r>
            <a:r>
              <a:rPr lang="en-US" altLang="zh-CN" sz="2800" dirty="0">
                <a:solidFill>
                  <a:schemeClr val="accent5">
                    <a:lumMod val="50000"/>
                  </a:schemeClr>
                </a:solidFill>
                <a:effectLst>
                  <a:outerShdw blurRad="38100" dist="25400" dir="5400000" algn="ctr" rotWithShape="0">
                    <a:srgbClr val="6E747A">
                      <a:alpha val="43000"/>
                    </a:srgbClr>
                  </a:outerShdw>
                </a:effectLst>
                <a:cs typeface="+mn-ea"/>
              </a:rPr>
              <a:t>0793-8335569</a:t>
            </a:r>
            <a:endParaRPr lang="zh-CN" altLang="en-US" sz="2800" dirty="0">
              <a:solidFill>
                <a:schemeClr val="accent5">
                  <a:lumMod val="50000"/>
                </a:schemeClr>
              </a:solidFill>
              <a:effectLst>
                <a:outerShdw blurRad="38100" dist="25400" dir="5400000" algn="ctr" rotWithShape="0">
                  <a:srgbClr val="6E747A">
                    <a:alpha val="43000"/>
                  </a:srgbClr>
                </a:outerShdw>
              </a:effectLst>
              <a:cs typeface="+mn-ea"/>
            </a:endParaRPr>
          </a:p>
          <a:p>
            <a:pPr algn="l"/>
            <a:endParaRPr lang="zh-CN" altLang="en-US" sz="2800" dirty="0">
              <a:solidFill>
                <a:schemeClr val="accent5">
                  <a:lumMod val="50000"/>
                </a:schemeClr>
              </a:solidFill>
              <a:effectLst>
                <a:outerShdw blurRad="38100" dist="25400" dir="5400000" algn="ctr" rotWithShape="0">
                  <a:srgbClr val="6E747A">
                    <a:alpha val="43000"/>
                  </a:srgbClr>
                </a:outerShdw>
              </a:effectLst>
              <a:cs typeface="+mn-ea"/>
            </a:endParaRPr>
          </a:p>
        </p:txBody>
      </p:sp>
      <p:grpSp>
        <p:nvGrpSpPr>
          <p:cNvPr id="5" name="组合 4"/>
          <p:cNvGrpSpPr/>
          <p:nvPr/>
        </p:nvGrpSpPr>
        <p:grpSpPr>
          <a:xfrm>
            <a:off x="348615" y="4389755"/>
            <a:ext cx="11494135" cy="2312035"/>
            <a:chOff x="481487" y="4058086"/>
            <a:chExt cx="11494234" cy="895164"/>
          </a:xfrm>
        </p:grpSpPr>
        <p:sp>
          <p:nvSpPr>
            <p:cNvPr id="4" name="梯形 3"/>
            <p:cNvSpPr/>
            <p:nvPr/>
          </p:nvSpPr>
          <p:spPr>
            <a:xfrm>
              <a:off x="481487" y="4058086"/>
              <a:ext cx="11494234" cy="668263"/>
            </a:xfrm>
            <a:prstGeom prst="trapezoid">
              <a:avLst>
                <a:gd name="adj" fmla="val 103028"/>
              </a:avLst>
            </a:prstGeom>
            <a:gradFill>
              <a:gsLst>
                <a:gs pos="0">
                  <a:schemeClr val="bg1">
                    <a:lumMod val="75000"/>
                    <a:alpha val="49000"/>
                  </a:schemeClr>
                </a:gs>
                <a:gs pos="100000">
                  <a:schemeClr val="bg1"/>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6" name="梯形 85"/>
            <p:cNvSpPr/>
            <p:nvPr/>
          </p:nvSpPr>
          <p:spPr>
            <a:xfrm flipV="1">
              <a:off x="481487" y="4715806"/>
              <a:ext cx="11494234" cy="237444"/>
            </a:xfrm>
            <a:prstGeom prst="trapezoid">
              <a:avLst>
                <a:gd name="adj" fmla="val 103028"/>
              </a:avLst>
            </a:prstGeom>
            <a:gradFill>
              <a:gsLst>
                <a:gs pos="0">
                  <a:schemeClr val="bg1">
                    <a:lumMod val="75000"/>
                    <a:alpha val="18000"/>
                  </a:schemeClr>
                </a:gs>
                <a:gs pos="100000">
                  <a:schemeClr val="bg1"/>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组合 17"/>
          <p:cNvGrpSpPr/>
          <p:nvPr/>
        </p:nvGrpSpPr>
        <p:grpSpPr>
          <a:xfrm>
            <a:off x="481488" y="468038"/>
            <a:ext cx="397168" cy="311888"/>
            <a:chOff x="377024" y="308837"/>
            <a:chExt cx="463343" cy="363854"/>
          </a:xfrm>
        </p:grpSpPr>
        <p:sp>
          <p:nvSpPr>
            <p:cNvPr id="17" name="等腰三角形 16"/>
            <p:cNvSpPr/>
            <p:nvPr/>
          </p:nvSpPr>
          <p:spPr>
            <a:xfrm rot="5400000">
              <a:off x="501606" y="333930"/>
              <a:ext cx="363854" cy="313668"/>
            </a:xfrm>
            <a:prstGeom prst="triangl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等腰三角形 15"/>
            <p:cNvSpPr/>
            <p:nvPr/>
          </p:nvSpPr>
          <p:spPr>
            <a:xfrm rot="5400000">
              <a:off x="356429" y="362045"/>
              <a:ext cx="298630" cy="257440"/>
            </a:xfrm>
            <a:prstGeom prs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9" name="矩形 18"/>
          <p:cNvSpPr/>
          <p:nvPr/>
        </p:nvSpPr>
        <p:spPr>
          <a:xfrm>
            <a:off x="1006955" y="331594"/>
            <a:ext cx="1808480" cy="583565"/>
          </a:xfrm>
          <a:prstGeom prst="rect">
            <a:avLst/>
          </a:prstGeom>
        </p:spPr>
        <p:txBody>
          <a:bodyPr wrap="none">
            <a:spAutoFit/>
          </a:bodyPr>
          <a:lstStyle/>
          <a:p>
            <a:pPr algn="l"/>
            <a:r>
              <a:rPr lang="zh-CN" altLang="en-US" sz="3200" b="1" dirty="0">
                <a:solidFill>
                  <a:schemeClr val="accent1">
                    <a:lumMod val="50000"/>
                  </a:schemeClr>
                </a:solidFill>
              </a:rPr>
              <a:t>出台背景</a:t>
            </a:r>
            <a:endParaRPr lang="zh-CN" altLang="en-US" sz="3200" b="1" dirty="0">
              <a:solidFill>
                <a:schemeClr val="accent1">
                  <a:lumMod val="50000"/>
                </a:schemeClr>
              </a:solidFill>
            </a:endParaRPr>
          </a:p>
        </p:txBody>
      </p:sp>
      <p:sp>
        <p:nvSpPr>
          <p:cNvPr id="2" name="文本框 1"/>
          <p:cNvSpPr txBox="1"/>
          <p:nvPr/>
        </p:nvSpPr>
        <p:spPr>
          <a:xfrm>
            <a:off x="878840" y="1280160"/>
            <a:ext cx="9839960" cy="3757930"/>
          </a:xfrm>
          <a:prstGeom prst="rect">
            <a:avLst/>
          </a:prstGeom>
          <a:noFill/>
        </p:spPr>
        <p:txBody>
          <a:bodyPr wrap="square" rtlCol="0">
            <a:noAutofit/>
          </a:bodyPr>
          <a:p>
            <a:r>
              <a:rPr lang="en-US" altLang="zh-CN"/>
              <a:t>      </a:t>
            </a:r>
            <a:r>
              <a:rPr lang="zh-CN" altLang="en-US" sz="2400" dirty="0">
                <a:solidFill>
                  <a:schemeClr val="accent5">
                    <a:lumMod val="50000"/>
                  </a:schemeClr>
                </a:solidFill>
                <a:cs typeface="+mn-ea"/>
              </a:rPr>
              <a:t> 慢性病发病率的快速增长，除慢性病危险因素外，还与经济、社会、人口和医疗服务等因素密切相关。一方面随着人们生活水平的不断提高，人均预期寿命不断增长，老年人口数量不断增加，慢性病患者的基数也在不断扩大；另一方面，随着公共卫生和医疗服务水平的不断提升，慢性病患者的生存期也在不断延长。慢性病已成为严重危及居民健康的重大公共卫生问题，居民健康知识知晓率偏低，吸烟、过量饮酒、缺乏锻炼、不合理膳食等不健康生活方式比较普遍，我国慢性病的防控任务任重而道远，做出了实施健康中国战略的重大决策部署，将维护人民健康提升到国家战略的高度,通过政府主导、部门协作、动员社会、全民参与综合控制慢性病社会和个体风险，总结经验，推广应用，以点带面全面推动慢性病预防控制工作。</a:t>
            </a:r>
            <a:endParaRPr lang="zh-CN" altLang="en-US" sz="2400" dirty="0">
              <a:solidFill>
                <a:schemeClr val="accent5">
                  <a:lumMod val="50000"/>
                </a:schemeClr>
              </a:solidFill>
              <a:effectLst>
                <a:outerShdw blurRad="38100" dist="25400" dir="5400000" algn="ctr" rotWithShape="0">
                  <a:srgbClr val="6E747A">
                    <a:alpha val="43000"/>
                  </a:srgbClr>
                </a:outerShdw>
              </a:effectLst>
              <a:cs typeface="+mn-ea"/>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组合 17"/>
          <p:cNvGrpSpPr/>
          <p:nvPr/>
        </p:nvGrpSpPr>
        <p:grpSpPr>
          <a:xfrm>
            <a:off x="481488" y="468038"/>
            <a:ext cx="397168" cy="311888"/>
            <a:chOff x="377024" y="308837"/>
            <a:chExt cx="463343" cy="363854"/>
          </a:xfrm>
        </p:grpSpPr>
        <p:sp>
          <p:nvSpPr>
            <p:cNvPr id="17" name="等腰三角形 16"/>
            <p:cNvSpPr/>
            <p:nvPr/>
          </p:nvSpPr>
          <p:spPr>
            <a:xfrm rot="5400000">
              <a:off x="501606" y="333930"/>
              <a:ext cx="363854" cy="313668"/>
            </a:xfrm>
            <a:prstGeom prst="triangl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等腰三角形 15"/>
            <p:cNvSpPr/>
            <p:nvPr/>
          </p:nvSpPr>
          <p:spPr>
            <a:xfrm rot="5400000">
              <a:off x="356429" y="362045"/>
              <a:ext cx="298630" cy="257440"/>
            </a:xfrm>
            <a:prstGeom prs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9" name="矩形 18"/>
          <p:cNvSpPr/>
          <p:nvPr/>
        </p:nvSpPr>
        <p:spPr>
          <a:xfrm>
            <a:off x="1006955" y="331594"/>
            <a:ext cx="1808480" cy="583565"/>
          </a:xfrm>
          <a:prstGeom prst="rect">
            <a:avLst/>
          </a:prstGeom>
        </p:spPr>
        <p:txBody>
          <a:bodyPr wrap="none">
            <a:spAutoFit/>
          </a:bodyPr>
          <a:lstStyle/>
          <a:p>
            <a:pPr algn="l"/>
            <a:r>
              <a:rPr lang="zh-CN" altLang="en-US" sz="3200" b="1" dirty="0">
                <a:solidFill>
                  <a:schemeClr val="accent1">
                    <a:lumMod val="50000"/>
                  </a:schemeClr>
                </a:solidFill>
              </a:rPr>
              <a:t>制定依据</a:t>
            </a:r>
            <a:endParaRPr lang="zh-CN" altLang="en-US" sz="3200" b="1" dirty="0">
              <a:solidFill>
                <a:schemeClr val="accent1">
                  <a:lumMod val="50000"/>
                </a:schemeClr>
              </a:solidFill>
            </a:endParaRPr>
          </a:p>
        </p:txBody>
      </p:sp>
      <p:sp>
        <p:nvSpPr>
          <p:cNvPr id="2" name="文本框 1"/>
          <p:cNvSpPr txBox="1"/>
          <p:nvPr/>
        </p:nvSpPr>
        <p:spPr>
          <a:xfrm>
            <a:off x="878840" y="1280160"/>
            <a:ext cx="9839960" cy="2364740"/>
          </a:xfrm>
          <a:prstGeom prst="rect">
            <a:avLst/>
          </a:prstGeom>
          <a:noFill/>
        </p:spPr>
        <p:txBody>
          <a:bodyPr wrap="square" rtlCol="0">
            <a:noAutofit/>
          </a:bodyPr>
          <a:p>
            <a:r>
              <a:rPr lang="en-US" altLang="zh-CN"/>
              <a:t>      </a:t>
            </a:r>
            <a:r>
              <a:rPr lang="zh-CN" altLang="en-US" sz="2400" dirty="0">
                <a:solidFill>
                  <a:schemeClr val="accent5">
                    <a:lumMod val="50000"/>
                  </a:schemeClr>
                </a:solidFill>
                <a:cs typeface="+mn-ea"/>
              </a:rPr>
              <a:t> </a:t>
            </a:r>
            <a:r>
              <a:rPr lang="zh-CN" altLang="en-US" sz="2400" dirty="0">
                <a:solidFill>
                  <a:schemeClr val="accent5">
                    <a:lumMod val="50000"/>
                  </a:schemeClr>
                </a:solidFill>
                <a:effectLst>
                  <a:outerShdw blurRad="38100" dist="25400" dir="5400000" algn="ctr" rotWithShape="0">
                    <a:srgbClr val="6E747A">
                      <a:alpha val="43000"/>
                    </a:srgbClr>
                  </a:outerShdw>
                </a:effectLst>
                <a:cs typeface="+mn-ea"/>
              </a:rPr>
              <a:t>《</a:t>
            </a:r>
            <a:r>
              <a:rPr lang="en-US" altLang="zh-CN" sz="2400" dirty="0">
                <a:solidFill>
                  <a:schemeClr val="accent5">
                    <a:lumMod val="50000"/>
                  </a:schemeClr>
                </a:solidFill>
                <a:effectLst>
                  <a:outerShdw blurRad="38100" dist="25400" dir="5400000" algn="ctr" rotWithShape="0">
                    <a:srgbClr val="6E747A">
                      <a:alpha val="43000"/>
                    </a:srgbClr>
                  </a:outerShdw>
                </a:effectLst>
                <a:cs typeface="+mn-ea"/>
              </a:rPr>
              <a:t>“</a:t>
            </a:r>
            <a:r>
              <a:rPr lang="zh-CN" altLang="en-US" sz="2400" dirty="0">
                <a:solidFill>
                  <a:schemeClr val="accent5">
                    <a:lumMod val="50000"/>
                  </a:schemeClr>
                </a:solidFill>
                <a:effectLst>
                  <a:outerShdw blurRad="38100" dist="25400" dir="5400000" algn="ctr" rotWithShape="0">
                    <a:srgbClr val="6E747A">
                      <a:alpha val="43000"/>
                    </a:srgbClr>
                  </a:outerShdw>
                </a:effectLst>
                <a:cs typeface="+mn-ea"/>
              </a:rPr>
              <a:t>健康中国</a:t>
            </a:r>
            <a:r>
              <a:rPr lang="en-US" altLang="zh-CN" sz="2400" dirty="0">
                <a:solidFill>
                  <a:schemeClr val="accent5">
                    <a:lumMod val="50000"/>
                  </a:schemeClr>
                </a:solidFill>
                <a:effectLst>
                  <a:outerShdw blurRad="38100" dist="25400" dir="5400000" algn="ctr" rotWithShape="0">
                    <a:srgbClr val="6E747A">
                      <a:alpha val="43000"/>
                    </a:srgbClr>
                  </a:outerShdw>
                </a:effectLst>
                <a:cs typeface="+mn-ea"/>
              </a:rPr>
              <a:t>2030”</a:t>
            </a:r>
            <a:r>
              <a:rPr lang="zh-CN" altLang="en-US" sz="2400" dirty="0">
                <a:solidFill>
                  <a:schemeClr val="accent5">
                    <a:lumMod val="50000"/>
                  </a:schemeClr>
                </a:solidFill>
                <a:effectLst>
                  <a:outerShdw blurRad="38100" dist="25400" dir="5400000" algn="ctr" rotWithShape="0">
                    <a:srgbClr val="6E747A">
                      <a:alpha val="43000"/>
                    </a:srgbClr>
                  </a:outerShdw>
                </a:effectLst>
                <a:cs typeface="+mn-ea"/>
              </a:rPr>
              <a:t>规划纲要》提出了</a:t>
            </a:r>
            <a:r>
              <a:rPr lang="en-US" altLang="zh-CN" sz="2400" dirty="0">
                <a:solidFill>
                  <a:schemeClr val="accent5">
                    <a:lumMod val="50000"/>
                  </a:schemeClr>
                </a:solidFill>
                <a:effectLst>
                  <a:outerShdw blurRad="38100" dist="25400" dir="5400000" algn="ctr" rotWithShape="0">
                    <a:srgbClr val="6E747A">
                      <a:alpha val="43000"/>
                    </a:srgbClr>
                  </a:outerShdw>
                </a:effectLst>
                <a:cs typeface="+mn-ea"/>
              </a:rPr>
              <a:t>“</a:t>
            </a:r>
            <a:r>
              <a:rPr lang="zh-CN" altLang="en-US" sz="2400" dirty="0">
                <a:solidFill>
                  <a:schemeClr val="accent5">
                    <a:lumMod val="50000"/>
                  </a:schemeClr>
                </a:solidFill>
                <a:effectLst>
                  <a:outerShdw blurRad="38100" dist="25400" dir="5400000" algn="ctr" rotWithShape="0">
                    <a:srgbClr val="6E747A">
                      <a:alpha val="43000"/>
                    </a:srgbClr>
                  </a:outerShdw>
                </a:effectLst>
                <a:cs typeface="+mn-ea"/>
              </a:rPr>
              <a:t>实施慢性病综合防控战略</a:t>
            </a:r>
            <a:r>
              <a:rPr lang="en-US" altLang="zh-CN" sz="2400" dirty="0">
                <a:solidFill>
                  <a:schemeClr val="accent5">
                    <a:lumMod val="50000"/>
                  </a:schemeClr>
                </a:solidFill>
                <a:effectLst>
                  <a:outerShdw blurRad="38100" dist="25400" dir="5400000" algn="ctr" rotWithShape="0">
                    <a:srgbClr val="6E747A">
                      <a:alpha val="43000"/>
                    </a:srgbClr>
                  </a:outerShdw>
                </a:effectLst>
                <a:cs typeface="+mn-ea"/>
              </a:rPr>
              <a:t>”</a:t>
            </a:r>
            <a:r>
              <a:rPr lang="zh-CN" altLang="en-US" sz="2400" dirty="0">
                <a:solidFill>
                  <a:schemeClr val="accent5">
                    <a:lumMod val="50000"/>
                  </a:schemeClr>
                </a:solidFill>
                <a:effectLst>
                  <a:outerShdw blurRad="38100" dist="25400" dir="5400000" algn="ctr" rotWithShape="0">
                    <a:srgbClr val="6E747A">
                      <a:alpha val="43000"/>
                    </a:srgbClr>
                  </a:outerShdw>
                </a:effectLst>
                <a:cs typeface="+mn-ea"/>
              </a:rPr>
              <a:t>的任务要求，并明确了</a:t>
            </a:r>
            <a:r>
              <a:rPr lang="en-US" altLang="zh-CN" sz="2400" dirty="0">
                <a:solidFill>
                  <a:schemeClr val="accent5">
                    <a:lumMod val="50000"/>
                  </a:schemeClr>
                </a:solidFill>
                <a:effectLst>
                  <a:outerShdw blurRad="38100" dist="25400" dir="5400000" algn="ctr" rotWithShape="0">
                    <a:srgbClr val="6E747A">
                      <a:alpha val="43000"/>
                    </a:srgbClr>
                  </a:outerShdw>
                </a:effectLst>
                <a:cs typeface="+mn-ea"/>
              </a:rPr>
              <a:t>“</a:t>
            </a:r>
            <a:r>
              <a:rPr lang="zh-CN" altLang="en-US" sz="2400" dirty="0">
                <a:solidFill>
                  <a:schemeClr val="accent5">
                    <a:lumMod val="50000"/>
                  </a:schemeClr>
                </a:solidFill>
                <a:effectLst>
                  <a:outerShdw blurRad="38100" dist="25400" dir="5400000" algn="ctr" rotWithShape="0">
                    <a:srgbClr val="6E747A">
                      <a:alpha val="43000"/>
                    </a:srgbClr>
                  </a:outerShdw>
                </a:effectLst>
                <a:cs typeface="+mn-ea"/>
              </a:rPr>
              <a:t>降低重大慢性病过早死亡率</a:t>
            </a:r>
            <a:r>
              <a:rPr lang="en-US" altLang="zh-CN" sz="2400" dirty="0">
                <a:solidFill>
                  <a:schemeClr val="accent5">
                    <a:lumMod val="50000"/>
                  </a:schemeClr>
                </a:solidFill>
                <a:effectLst>
                  <a:outerShdw blurRad="38100" dist="25400" dir="5400000" algn="ctr" rotWithShape="0">
                    <a:srgbClr val="6E747A">
                      <a:alpha val="43000"/>
                    </a:srgbClr>
                  </a:outerShdw>
                </a:effectLst>
                <a:cs typeface="+mn-ea"/>
              </a:rPr>
              <a:t>”</a:t>
            </a:r>
            <a:r>
              <a:rPr lang="zh-CN" altLang="en-US" sz="2400" dirty="0">
                <a:solidFill>
                  <a:schemeClr val="accent5">
                    <a:lumMod val="50000"/>
                  </a:schemeClr>
                </a:solidFill>
                <a:effectLst>
                  <a:outerShdw blurRad="38100" dist="25400" dir="5400000" algn="ctr" rotWithShape="0">
                    <a:srgbClr val="6E747A">
                      <a:alpha val="43000"/>
                    </a:srgbClr>
                  </a:outerShdw>
                </a:effectLst>
                <a:cs typeface="+mn-ea"/>
              </a:rPr>
              <a:t>的发展目标。《中国防治慢性病中长期规划（</a:t>
            </a:r>
            <a:r>
              <a:rPr lang="en-US" altLang="zh-CN" sz="2400" dirty="0">
                <a:solidFill>
                  <a:schemeClr val="accent5">
                    <a:lumMod val="50000"/>
                  </a:schemeClr>
                </a:solidFill>
                <a:effectLst>
                  <a:outerShdw blurRad="38100" dist="25400" dir="5400000" algn="ctr" rotWithShape="0">
                    <a:srgbClr val="6E747A">
                      <a:alpha val="43000"/>
                    </a:srgbClr>
                  </a:outerShdw>
                </a:effectLst>
                <a:cs typeface="+mn-ea"/>
              </a:rPr>
              <a:t>2017— 2025 </a:t>
            </a:r>
            <a:r>
              <a:rPr lang="zh-CN" altLang="en-US" sz="2400" dirty="0">
                <a:solidFill>
                  <a:schemeClr val="accent5">
                    <a:lumMod val="50000"/>
                  </a:schemeClr>
                </a:solidFill>
                <a:effectLst>
                  <a:outerShdw blurRad="38100" dist="25400" dir="5400000" algn="ctr" rotWithShape="0">
                    <a:srgbClr val="6E747A">
                      <a:alpha val="43000"/>
                    </a:srgbClr>
                  </a:outerShdw>
                </a:effectLst>
                <a:cs typeface="+mn-ea"/>
              </a:rPr>
              <a:t>年）》中提出推动慢性病综合防控示范区创新发展。以国家慢性病综合防控示范区建设为抓手，培育适合不同地区特点的慢性病综合防控模式。</a:t>
            </a:r>
            <a:endParaRPr lang="zh-CN" altLang="en-US" sz="2400" dirty="0">
              <a:solidFill>
                <a:schemeClr val="accent5">
                  <a:lumMod val="50000"/>
                </a:schemeClr>
              </a:solidFill>
              <a:effectLst>
                <a:outerShdw blurRad="38100" dist="25400" dir="5400000" algn="ctr" rotWithShape="0">
                  <a:srgbClr val="6E747A">
                    <a:alpha val="43000"/>
                  </a:srgbClr>
                </a:outerShdw>
              </a:effectLst>
              <a:cs typeface="+mn-ea"/>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组合 17"/>
          <p:cNvGrpSpPr/>
          <p:nvPr/>
        </p:nvGrpSpPr>
        <p:grpSpPr>
          <a:xfrm>
            <a:off x="481488" y="468038"/>
            <a:ext cx="397168" cy="311888"/>
            <a:chOff x="377024" y="308837"/>
            <a:chExt cx="463343" cy="363854"/>
          </a:xfrm>
        </p:grpSpPr>
        <p:sp>
          <p:nvSpPr>
            <p:cNvPr id="17" name="等腰三角形 16"/>
            <p:cNvSpPr/>
            <p:nvPr/>
          </p:nvSpPr>
          <p:spPr>
            <a:xfrm rot="5400000">
              <a:off x="501606" y="333930"/>
              <a:ext cx="363854" cy="313668"/>
            </a:xfrm>
            <a:prstGeom prst="triangl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等腰三角形 15"/>
            <p:cNvSpPr/>
            <p:nvPr/>
          </p:nvSpPr>
          <p:spPr>
            <a:xfrm rot="5400000">
              <a:off x="356429" y="362045"/>
              <a:ext cx="298630" cy="257440"/>
            </a:xfrm>
            <a:prstGeom prs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9" name="矩形 18"/>
          <p:cNvSpPr/>
          <p:nvPr/>
        </p:nvSpPr>
        <p:spPr>
          <a:xfrm>
            <a:off x="1006955" y="331594"/>
            <a:ext cx="1808480" cy="583565"/>
          </a:xfrm>
          <a:prstGeom prst="rect">
            <a:avLst/>
          </a:prstGeom>
        </p:spPr>
        <p:txBody>
          <a:bodyPr wrap="none">
            <a:spAutoFit/>
          </a:bodyPr>
          <a:lstStyle/>
          <a:p>
            <a:pPr algn="l"/>
            <a:r>
              <a:rPr lang="zh-CN" altLang="en-US" sz="3200" b="1" dirty="0">
                <a:solidFill>
                  <a:schemeClr val="accent1">
                    <a:lumMod val="50000"/>
                  </a:schemeClr>
                </a:solidFill>
              </a:rPr>
              <a:t>主要内容</a:t>
            </a:r>
            <a:endParaRPr lang="zh-CN" altLang="en-US" sz="3200" b="1" dirty="0">
              <a:solidFill>
                <a:schemeClr val="accent1">
                  <a:lumMod val="50000"/>
                </a:schemeClr>
              </a:solidFill>
            </a:endParaRPr>
          </a:p>
        </p:txBody>
      </p:sp>
      <p:grpSp>
        <p:nvGrpSpPr>
          <p:cNvPr id="12" name="组合 11"/>
          <p:cNvGrpSpPr/>
          <p:nvPr>
            <p:custDataLst>
              <p:tags r:id="rId1"/>
            </p:custDataLst>
          </p:nvPr>
        </p:nvGrpSpPr>
        <p:grpSpPr>
          <a:xfrm>
            <a:off x="1006955" y="1288158"/>
            <a:ext cx="10012869" cy="1261956"/>
            <a:chOff x="1006955" y="1726513"/>
            <a:chExt cx="10012869" cy="1261956"/>
          </a:xfrm>
        </p:grpSpPr>
        <p:grpSp>
          <p:nvGrpSpPr>
            <p:cNvPr id="6" name="组合 5"/>
            <p:cNvGrpSpPr/>
            <p:nvPr/>
          </p:nvGrpSpPr>
          <p:grpSpPr>
            <a:xfrm>
              <a:off x="1006955" y="1726513"/>
              <a:ext cx="2057589" cy="460375"/>
              <a:chOff x="1066611" y="1840813"/>
              <a:chExt cx="2057589" cy="460375"/>
            </a:xfrm>
          </p:grpSpPr>
          <p:sp>
            <p:nvSpPr>
              <p:cNvPr id="30" name="矩形 29"/>
              <p:cNvSpPr/>
              <p:nvPr>
                <p:custDataLst>
                  <p:tags r:id="rId2"/>
                </p:custDataLst>
              </p:nvPr>
            </p:nvSpPr>
            <p:spPr>
              <a:xfrm>
                <a:off x="1339517" y="1840813"/>
                <a:ext cx="1784683" cy="460375"/>
              </a:xfrm>
              <a:prstGeom prst="rect">
                <a:avLst/>
              </a:prstGeom>
            </p:spPr>
            <p:txBody>
              <a:bodyPr wrap="square">
                <a:spAutoFit/>
              </a:bodyPr>
              <a:lstStyle/>
              <a:p>
                <a:pPr algn="ctr"/>
                <a:r>
                  <a:rPr lang="zh-CN" altLang="en-US" sz="2400" b="1" dirty="0">
                    <a:solidFill>
                      <a:schemeClr val="accent5">
                        <a:lumMod val="50000"/>
                      </a:schemeClr>
                    </a:solidFill>
                  </a:rPr>
                  <a:t>政策发展</a:t>
                </a:r>
                <a:endParaRPr lang="zh-CN" altLang="en-US" sz="2400" b="1" dirty="0">
                  <a:solidFill>
                    <a:schemeClr val="accent5">
                      <a:lumMod val="50000"/>
                    </a:schemeClr>
                  </a:solidFill>
                </a:endParaRPr>
              </a:p>
            </p:txBody>
          </p:sp>
          <p:grpSp>
            <p:nvGrpSpPr>
              <p:cNvPr id="31" name="组合 30"/>
              <p:cNvGrpSpPr/>
              <p:nvPr/>
            </p:nvGrpSpPr>
            <p:grpSpPr>
              <a:xfrm>
                <a:off x="1066611" y="1894726"/>
                <a:ext cx="345629" cy="345629"/>
                <a:chOff x="3289746" y="954448"/>
                <a:chExt cx="287211" cy="287211"/>
              </a:xfrm>
            </p:grpSpPr>
            <p:sp>
              <p:nvSpPr>
                <p:cNvPr id="32" name="椭圆 31"/>
                <p:cNvSpPr/>
                <p:nvPr/>
              </p:nvSpPr>
              <p:spPr>
                <a:xfrm>
                  <a:off x="3289746" y="954448"/>
                  <a:ext cx="287211" cy="287211"/>
                </a:xfrm>
                <a:prstGeom prst="ellips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iconfont-11607-6151368"/>
                <p:cNvSpPr>
                  <a:spLocks noChangeAspect="1"/>
                </p:cNvSpPr>
                <p:nvPr/>
              </p:nvSpPr>
              <p:spPr bwMode="auto">
                <a:xfrm>
                  <a:off x="3314415" y="979117"/>
                  <a:ext cx="237871" cy="237871"/>
                </a:xfrm>
                <a:custGeom>
                  <a:avLst/>
                  <a:gdLst>
                    <a:gd name="T0" fmla="*/ 9510 w 12800"/>
                    <a:gd name="T1" fmla="*/ 7200 h 12800"/>
                    <a:gd name="T2" fmla="*/ 4800 w 12800"/>
                    <a:gd name="T3" fmla="*/ 11648 h 12800"/>
                    <a:gd name="T4" fmla="*/ 5872 w 12800"/>
                    <a:gd name="T5" fmla="*/ 12800 h 12800"/>
                    <a:gd name="T6" fmla="*/ 12800 w 12800"/>
                    <a:gd name="T7" fmla="*/ 6442 h 12800"/>
                    <a:gd name="T8" fmla="*/ 5926 w 12800"/>
                    <a:gd name="T9" fmla="*/ 0 h 12800"/>
                    <a:gd name="T10" fmla="*/ 4800 w 12800"/>
                    <a:gd name="T11" fmla="*/ 1236 h 12800"/>
                    <a:gd name="T12" fmla="*/ 9420 w 12800"/>
                    <a:gd name="T13" fmla="*/ 5600 h 12800"/>
                    <a:gd name="T14" fmla="*/ 0 w 12800"/>
                    <a:gd name="T15" fmla="*/ 5600 h 12800"/>
                    <a:gd name="T16" fmla="*/ 0 w 12800"/>
                    <a:gd name="T17" fmla="*/ 7200 h 12800"/>
                    <a:gd name="T18" fmla="*/ 9510 w 12800"/>
                    <a:gd name="T19" fmla="*/ 7200 h 128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800" h="12800">
                      <a:moveTo>
                        <a:pt x="9510" y="7200"/>
                      </a:moveTo>
                      <a:lnTo>
                        <a:pt x="4800" y="11648"/>
                      </a:lnTo>
                      <a:lnTo>
                        <a:pt x="5872" y="12800"/>
                      </a:lnTo>
                      <a:lnTo>
                        <a:pt x="12800" y="6442"/>
                      </a:lnTo>
                      <a:lnTo>
                        <a:pt x="5926" y="0"/>
                      </a:lnTo>
                      <a:lnTo>
                        <a:pt x="4800" y="1236"/>
                      </a:lnTo>
                      <a:lnTo>
                        <a:pt x="9420" y="5600"/>
                      </a:lnTo>
                      <a:lnTo>
                        <a:pt x="0" y="5600"/>
                      </a:lnTo>
                      <a:lnTo>
                        <a:pt x="0" y="7200"/>
                      </a:lnTo>
                      <a:lnTo>
                        <a:pt x="9510" y="7200"/>
                      </a:lnTo>
                      <a:close/>
                    </a:path>
                  </a:pathLst>
                </a:custGeom>
                <a:solidFill>
                  <a:schemeClr val="bg1"/>
                </a:solidFill>
                <a:ln>
                  <a:noFill/>
                </a:ln>
              </p:spPr>
            </p:sp>
          </p:grpSp>
        </p:grpSp>
        <p:sp>
          <p:nvSpPr>
            <p:cNvPr id="35" name="矩形 34"/>
            <p:cNvSpPr/>
            <p:nvPr>
              <p:custDataLst>
                <p:tags r:id="rId3"/>
              </p:custDataLst>
            </p:nvPr>
          </p:nvSpPr>
          <p:spPr>
            <a:xfrm>
              <a:off x="1483741" y="2257584"/>
              <a:ext cx="9536083" cy="730885"/>
            </a:xfrm>
            <a:prstGeom prst="rect">
              <a:avLst/>
            </a:prstGeom>
          </p:spPr>
          <p:txBody>
            <a:bodyPr wrap="square">
              <a:spAutoFit/>
            </a:bodyPr>
            <a:lstStyle/>
            <a:p>
              <a:pPr>
                <a:lnSpc>
                  <a:spcPct val="130000"/>
                </a:lnSpc>
              </a:pPr>
              <a:r>
                <a:rPr lang="en-US" altLang="zh-CN" sz="1600" dirty="0">
                  <a:solidFill>
                    <a:schemeClr val="accent5">
                      <a:lumMod val="50000"/>
                    </a:schemeClr>
                  </a:solidFill>
                  <a:cs typeface="+mn-ea"/>
                </a:rPr>
                <a:t>•</a:t>
              </a:r>
              <a:r>
                <a:rPr lang="zh-CN" altLang="en-US" sz="1600" dirty="0">
                  <a:solidFill>
                    <a:schemeClr val="accent5">
                      <a:lumMod val="50000"/>
                    </a:schemeClr>
                  </a:solidFill>
                  <a:cs typeface="+mn-ea"/>
                </a:rPr>
                <a:t> 政府主导，多部门协作，成立复审工作专班</a:t>
              </a:r>
              <a:endParaRPr lang="zh-CN" altLang="en-US" sz="1600" dirty="0">
                <a:solidFill>
                  <a:schemeClr val="accent5">
                    <a:lumMod val="50000"/>
                  </a:schemeClr>
                </a:solidFill>
                <a:cs typeface="+mn-ea"/>
              </a:endParaRPr>
            </a:p>
            <a:p>
              <a:pPr>
                <a:lnSpc>
                  <a:spcPct val="130000"/>
                </a:lnSpc>
              </a:pPr>
              <a:r>
                <a:rPr lang="en-US" altLang="zh-CN" sz="1600" dirty="0">
                  <a:solidFill>
                    <a:schemeClr val="accent5">
                      <a:lumMod val="50000"/>
                    </a:schemeClr>
                  </a:solidFill>
                  <a:cs typeface="+mn-ea"/>
                </a:rPr>
                <a:t>•</a:t>
              </a:r>
              <a:r>
                <a:rPr lang="zh-CN" altLang="en-US" sz="1600" dirty="0">
                  <a:solidFill>
                    <a:schemeClr val="accent5">
                      <a:lumMod val="50000"/>
                    </a:schemeClr>
                  </a:solidFill>
                  <a:cs typeface="+mn-ea"/>
                </a:rPr>
                <a:t> 建立联席会议、联络员制度及考核机制，强化督导整改</a:t>
              </a:r>
              <a:endParaRPr lang="zh-CN" altLang="en-US" sz="1600" dirty="0">
                <a:solidFill>
                  <a:schemeClr val="accent5">
                    <a:lumMod val="50000"/>
                  </a:schemeClr>
                </a:solidFill>
                <a:cs typeface="+mn-ea"/>
              </a:endParaRPr>
            </a:p>
          </p:txBody>
        </p:sp>
      </p:grpSp>
      <p:grpSp>
        <p:nvGrpSpPr>
          <p:cNvPr id="39" name="组合 38"/>
          <p:cNvGrpSpPr/>
          <p:nvPr>
            <p:custDataLst>
              <p:tags r:id="rId4"/>
            </p:custDataLst>
          </p:nvPr>
        </p:nvGrpSpPr>
        <p:grpSpPr>
          <a:xfrm>
            <a:off x="1006955" y="2901212"/>
            <a:ext cx="10012869" cy="1581996"/>
            <a:chOff x="1006955" y="1726513"/>
            <a:chExt cx="10012869" cy="1581996"/>
          </a:xfrm>
        </p:grpSpPr>
        <p:grpSp>
          <p:nvGrpSpPr>
            <p:cNvPr id="45" name="组合 44"/>
            <p:cNvGrpSpPr/>
            <p:nvPr/>
          </p:nvGrpSpPr>
          <p:grpSpPr>
            <a:xfrm>
              <a:off x="1006955" y="1726513"/>
              <a:ext cx="2057589" cy="460375"/>
              <a:chOff x="1066611" y="1840813"/>
              <a:chExt cx="2057589" cy="460375"/>
            </a:xfrm>
          </p:grpSpPr>
          <p:sp>
            <p:nvSpPr>
              <p:cNvPr id="48" name="矩形 47"/>
              <p:cNvSpPr/>
              <p:nvPr>
                <p:custDataLst>
                  <p:tags r:id="rId5"/>
                </p:custDataLst>
              </p:nvPr>
            </p:nvSpPr>
            <p:spPr>
              <a:xfrm>
                <a:off x="1339517" y="1840813"/>
                <a:ext cx="1784683" cy="460375"/>
              </a:xfrm>
              <a:prstGeom prst="rect">
                <a:avLst/>
              </a:prstGeom>
            </p:spPr>
            <p:txBody>
              <a:bodyPr wrap="square">
                <a:spAutoFit/>
              </a:bodyPr>
              <a:lstStyle/>
              <a:p>
                <a:pPr algn="ctr"/>
                <a:r>
                  <a:rPr lang="zh-CN" altLang="en-US" sz="2400" b="1" dirty="0">
                    <a:solidFill>
                      <a:schemeClr val="accent5">
                        <a:lumMod val="50000"/>
                      </a:schemeClr>
                    </a:solidFill>
                  </a:rPr>
                  <a:t>环境支持</a:t>
                </a:r>
                <a:endParaRPr lang="zh-CN" altLang="en-US" sz="2400" b="1" dirty="0">
                  <a:solidFill>
                    <a:schemeClr val="accent5">
                      <a:lumMod val="50000"/>
                    </a:schemeClr>
                  </a:solidFill>
                </a:endParaRPr>
              </a:p>
            </p:txBody>
          </p:sp>
          <p:grpSp>
            <p:nvGrpSpPr>
              <p:cNvPr id="49" name="组合 48"/>
              <p:cNvGrpSpPr/>
              <p:nvPr/>
            </p:nvGrpSpPr>
            <p:grpSpPr>
              <a:xfrm>
                <a:off x="1066611" y="1894726"/>
                <a:ext cx="345629" cy="345629"/>
                <a:chOff x="3289746" y="954448"/>
                <a:chExt cx="287211" cy="287211"/>
              </a:xfrm>
            </p:grpSpPr>
            <p:sp>
              <p:nvSpPr>
                <p:cNvPr id="50" name="椭圆 49"/>
                <p:cNvSpPr/>
                <p:nvPr/>
              </p:nvSpPr>
              <p:spPr>
                <a:xfrm>
                  <a:off x="3289746" y="954448"/>
                  <a:ext cx="287211" cy="287211"/>
                </a:xfrm>
                <a:prstGeom prst="ellips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1" name="iconfont-11607-6151368"/>
                <p:cNvSpPr>
                  <a:spLocks noChangeAspect="1"/>
                </p:cNvSpPr>
                <p:nvPr/>
              </p:nvSpPr>
              <p:spPr bwMode="auto">
                <a:xfrm>
                  <a:off x="3314415" y="979117"/>
                  <a:ext cx="237871" cy="237871"/>
                </a:xfrm>
                <a:custGeom>
                  <a:avLst/>
                  <a:gdLst>
                    <a:gd name="T0" fmla="*/ 9510 w 12800"/>
                    <a:gd name="T1" fmla="*/ 7200 h 12800"/>
                    <a:gd name="T2" fmla="*/ 4800 w 12800"/>
                    <a:gd name="T3" fmla="*/ 11648 h 12800"/>
                    <a:gd name="T4" fmla="*/ 5872 w 12800"/>
                    <a:gd name="T5" fmla="*/ 12800 h 12800"/>
                    <a:gd name="T6" fmla="*/ 12800 w 12800"/>
                    <a:gd name="T7" fmla="*/ 6442 h 12800"/>
                    <a:gd name="T8" fmla="*/ 5926 w 12800"/>
                    <a:gd name="T9" fmla="*/ 0 h 12800"/>
                    <a:gd name="T10" fmla="*/ 4800 w 12800"/>
                    <a:gd name="T11" fmla="*/ 1236 h 12800"/>
                    <a:gd name="T12" fmla="*/ 9420 w 12800"/>
                    <a:gd name="T13" fmla="*/ 5600 h 12800"/>
                    <a:gd name="T14" fmla="*/ 0 w 12800"/>
                    <a:gd name="T15" fmla="*/ 5600 h 12800"/>
                    <a:gd name="T16" fmla="*/ 0 w 12800"/>
                    <a:gd name="T17" fmla="*/ 7200 h 12800"/>
                    <a:gd name="T18" fmla="*/ 9510 w 12800"/>
                    <a:gd name="T19" fmla="*/ 7200 h 128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800" h="12800">
                      <a:moveTo>
                        <a:pt x="9510" y="7200"/>
                      </a:moveTo>
                      <a:lnTo>
                        <a:pt x="4800" y="11648"/>
                      </a:lnTo>
                      <a:lnTo>
                        <a:pt x="5872" y="12800"/>
                      </a:lnTo>
                      <a:lnTo>
                        <a:pt x="12800" y="6442"/>
                      </a:lnTo>
                      <a:lnTo>
                        <a:pt x="5926" y="0"/>
                      </a:lnTo>
                      <a:lnTo>
                        <a:pt x="4800" y="1236"/>
                      </a:lnTo>
                      <a:lnTo>
                        <a:pt x="9420" y="5600"/>
                      </a:lnTo>
                      <a:lnTo>
                        <a:pt x="0" y="5600"/>
                      </a:lnTo>
                      <a:lnTo>
                        <a:pt x="0" y="7200"/>
                      </a:lnTo>
                      <a:lnTo>
                        <a:pt x="9510" y="7200"/>
                      </a:lnTo>
                      <a:close/>
                    </a:path>
                  </a:pathLst>
                </a:custGeom>
                <a:solidFill>
                  <a:schemeClr val="bg1"/>
                </a:solidFill>
                <a:ln>
                  <a:noFill/>
                </a:ln>
              </p:spPr>
            </p:sp>
          </p:grpSp>
        </p:grpSp>
        <p:sp>
          <p:nvSpPr>
            <p:cNvPr id="46" name="矩形 45"/>
            <p:cNvSpPr/>
            <p:nvPr>
              <p:custDataLst>
                <p:tags r:id="rId6"/>
              </p:custDataLst>
            </p:nvPr>
          </p:nvSpPr>
          <p:spPr>
            <a:xfrm>
              <a:off x="1483741" y="2257584"/>
              <a:ext cx="9536083" cy="1050925"/>
            </a:xfrm>
            <a:prstGeom prst="rect">
              <a:avLst/>
            </a:prstGeom>
          </p:spPr>
          <p:txBody>
            <a:bodyPr wrap="square">
              <a:spAutoFit/>
            </a:bodyPr>
            <a:lstStyle/>
            <a:p>
              <a:pPr>
                <a:lnSpc>
                  <a:spcPct val="130000"/>
                </a:lnSpc>
              </a:pPr>
              <a:r>
                <a:rPr lang="en-US" altLang="zh-CN" sz="1600" dirty="0">
                  <a:solidFill>
                    <a:schemeClr val="accent5">
                      <a:lumMod val="50000"/>
                    </a:schemeClr>
                  </a:solidFill>
                  <a:cs typeface="+mn-ea"/>
                </a:rPr>
                <a:t>• </a:t>
              </a:r>
              <a:r>
                <a:rPr lang="zh-CN" altLang="en-US" sz="1600" dirty="0">
                  <a:solidFill>
                    <a:schemeClr val="accent5">
                      <a:lumMod val="50000"/>
                    </a:schemeClr>
                  </a:solidFill>
                  <a:cs typeface="+mn-ea"/>
                </a:rPr>
                <a:t>建设健康细胞（社区、学校、食堂等），设立自助健康检测点</a:t>
              </a:r>
              <a:endParaRPr lang="zh-CN" altLang="en-US" sz="1600" dirty="0">
                <a:solidFill>
                  <a:schemeClr val="accent5">
                    <a:lumMod val="50000"/>
                  </a:schemeClr>
                </a:solidFill>
                <a:cs typeface="+mn-ea"/>
              </a:endParaRPr>
            </a:p>
            <a:p>
              <a:pPr>
                <a:lnSpc>
                  <a:spcPct val="130000"/>
                </a:lnSpc>
              </a:pPr>
              <a:r>
                <a:rPr lang="en-US" altLang="zh-CN" sz="1600" dirty="0">
                  <a:solidFill>
                    <a:schemeClr val="accent5">
                      <a:lumMod val="50000"/>
                    </a:schemeClr>
                  </a:solidFill>
                  <a:cs typeface="+mn-ea"/>
                </a:rPr>
                <a:t>• </a:t>
              </a:r>
              <a:r>
                <a:rPr lang="zh-CN" altLang="en-US" sz="1600" dirty="0">
                  <a:solidFill>
                    <a:schemeClr val="accent5">
                      <a:lumMod val="50000"/>
                    </a:schemeClr>
                  </a:solidFill>
                  <a:cs typeface="+mn-ea"/>
                </a:rPr>
                <a:t>完善健身设施：15分钟健身圈覆盖率、设备完好率100%，人均场地≥2㎡</a:t>
              </a:r>
              <a:endParaRPr lang="zh-CN" altLang="en-US" sz="1600" dirty="0">
                <a:solidFill>
                  <a:schemeClr val="accent5">
                    <a:lumMod val="50000"/>
                  </a:schemeClr>
                </a:solidFill>
                <a:cs typeface="+mn-ea"/>
              </a:endParaRPr>
            </a:p>
            <a:p>
              <a:pPr>
                <a:lnSpc>
                  <a:spcPct val="130000"/>
                </a:lnSpc>
              </a:pPr>
              <a:r>
                <a:rPr lang="en-US" altLang="zh-CN" sz="1600" dirty="0">
                  <a:solidFill>
                    <a:schemeClr val="accent5">
                      <a:lumMod val="50000"/>
                    </a:schemeClr>
                  </a:solidFill>
                  <a:cs typeface="+mn-ea"/>
                </a:rPr>
                <a:t>• </a:t>
              </a:r>
              <a:r>
                <a:rPr lang="zh-CN" altLang="en-US" sz="1600" dirty="0">
                  <a:solidFill>
                    <a:schemeClr val="accent5">
                      <a:lumMod val="50000"/>
                    </a:schemeClr>
                  </a:solidFill>
                  <a:cs typeface="+mn-ea"/>
                </a:rPr>
                <a:t>全面控烟：公共场所禁烟标识，禁止烟草广告</a:t>
              </a:r>
              <a:endParaRPr lang="zh-CN" altLang="en-US" sz="1600" dirty="0">
                <a:solidFill>
                  <a:schemeClr val="accent5">
                    <a:lumMod val="50000"/>
                  </a:schemeClr>
                </a:solidFill>
                <a:cs typeface="+mn-ea"/>
              </a:endParaRPr>
            </a:p>
          </p:txBody>
        </p:sp>
      </p:grpSp>
      <p:grpSp>
        <p:nvGrpSpPr>
          <p:cNvPr id="52" name="组合 51"/>
          <p:cNvGrpSpPr/>
          <p:nvPr>
            <p:custDataLst>
              <p:tags r:id="rId7"/>
            </p:custDataLst>
          </p:nvPr>
        </p:nvGrpSpPr>
        <p:grpSpPr>
          <a:xfrm>
            <a:off x="1006955" y="4750487"/>
            <a:ext cx="10012869" cy="1261956"/>
            <a:chOff x="1006955" y="1726513"/>
            <a:chExt cx="10012869" cy="1261956"/>
          </a:xfrm>
        </p:grpSpPr>
        <p:grpSp>
          <p:nvGrpSpPr>
            <p:cNvPr id="53" name="组合 52"/>
            <p:cNvGrpSpPr/>
            <p:nvPr/>
          </p:nvGrpSpPr>
          <p:grpSpPr>
            <a:xfrm>
              <a:off x="1006955" y="1726513"/>
              <a:ext cx="3700145" cy="829945"/>
              <a:chOff x="1066611" y="1840813"/>
              <a:chExt cx="3700145" cy="829945"/>
            </a:xfrm>
          </p:grpSpPr>
          <p:sp>
            <p:nvSpPr>
              <p:cNvPr id="63" name="矩形 62"/>
              <p:cNvSpPr/>
              <p:nvPr>
                <p:custDataLst>
                  <p:tags r:id="rId8"/>
                </p:custDataLst>
              </p:nvPr>
            </p:nvSpPr>
            <p:spPr>
              <a:xfrm>
                <a:off x="1339661" y="1840813"/>
                <a:ext cx="3427095" cy="829945"/>
              </a:xfrm>
              <a:prstGeom prst="rect">
                <a:avLst/>
              </a:prstGeom>
            </p:spPr>
            <p:txBody>
              <a:bodyPr wrap="square">
                <a:spAutoFit/>
              </a:bodyPr>
              <a:lstStyle/>
              <a:p>
                <a:pPr algn="ctr"/>
                <a:r>
                  <a:rPr lang="en-US" altLang="zh-CN" sz="2400" b="1" dirty="0">
                    <a:solidFill>
                      <a:schemeClr val="accent5">
                        <a:lumMod val="50000"/>
                      </a:schemeClr>
                    </a:solidFill>
                  </a:rPr>
                  <a:t>“</a:t>
                </a:r>
                <a:r>
                  <a:rPr lang="zh-CN" altLang="en-US" sz="2400" b="1" dirty="0">
                    <a:solidFill>
                      <a:schemeClr val="accent5">
                        <a:lumMod val="50000"/>
                      </a:schemeClr>
                    </a:solidFill>
                  </a:rPr>
                  <a:t>三减三健”专项行动</a:t>
                </a:r>
                <a:endParaRPr lang="zh-CN" altLang="en-US" sz="2400" b="1" dirty="0">
                  <a:solidFill>
                    <a:schemeClr val="accent5">
                      <a:lumMod val="50000"/>
                    </a:schemeClr>
                  </a:solidFill>
                </a:endParaRPr>
              </a:p>
            </p:txBody>
          </p:sp>
          <p:grpSp>
            <p:nvGrpSpPr>
              <p:cNvPr id="64" name="组合 63"/>
              <p:cNvGrpSpPr/>
              <p:nvPr/>
            </p:nvGrpSpPr>
            <p:grpSpPr>
              <a:xfrm>
                <a:off x="1066611" y="1894726"/>
                <a:ext cx="345629" cy="345629"/>
                <a:chOff x="3289746" y="954448"/>
                <a:chExt cx="287211" cy="287211"/>
              </a:xfrm>
            </p:grpSpPr>
            <p:sp>
              <p:nvSpPr>
                <p:cNvPr id="65" name="椭圆 64"/>
                <p:cNvSpPr/>
                <p:nvPr/>
              </p:nvSpPr>
              <p:spPr>
                <a:xfrm>
                  <a:off x="3289746" y="954448"/>
                  <a:ext cx="287211" cy="287211"/>
                </a:xfrm>
                <a:prstGeom prst="ellips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6" name="iconfont-11607-6151368"/>
                <p:cNvSpPr>
                  <a:spLocks noChangeAspect="1"/>
                </p:cNvSpPr>
                <p:nvPr/>
              </p:nvSpPr>
              <p:spPr bwMode="auto">
                <a:xfrm>
                  <a:off x="3314415" y="979117"/>
                  <a:ext cx="237871" cy="237871"/>
                </a:xfrm>
                <a:custGeom>
                  <a:avLst/>
                  <a:gdLst>
                    <a:gd name="T0" fmla="*/ 9510 w 12800"/>
                    <a:gd name="T1" fmla="*/ 7200 h 12800"/>
                    <a:gd name="T2" fmla="*/ 4800 w 12800"/>
                    <a:gd name="T3" fmla="*/ 11648 h 12800"/>
                    <a:gd name="T4" fmla="*/ 5872 w 12800"/>
                    <a:gd name="T5" fmla="*/ 12800 h 12800"/>
                    <a:gd name="T6" fmla="*/ 12800 w 12800"/>
                    <a:gd name="T7" fmla="*/ 6442 h 12800"/>
                    <a:gd name="T8" fmla="*/ 5926 w 12800"/>
                    <a:gd name="T9" fmla="*/ 0 h 12800"/>
                    <a:gd name="T10" fmla="*/ 4800 w 12800"/>
                    <a:gd name="T11" fmla="*/ 1236 h 12800"/>
                    <a:gd name="T12" fmla="*/ 9420 w 12800"/>
                    <a:gd name="T13" fmla="*/ 5600 h 12800"/>
                    <a:gd name="T14" fmla="*/ 0 w 12800"/>
                    <a:gd name="T15" fmla="*/ 5600 h 12800"/>
                    <a:gd name="T16" fmla="*/ 0 w 12800"/>
                    <a:gd name="T17" fmla="*/ 7200 h 12800"/>
                    <a:gd name="T18" fmla="*/ 9510 w 12800"/>
                    <a:gd name="T19" fmla="*/ 7200 h 128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800" h="12800">
                      <a:moveTo>
                        <a:pt x="9510" y="7200"/>
                      </a:moveTo>
                      <a:lnTo>
                        <a:pt x="4800" y="11648"/>
                      </a:lnTo>
                      <a:lnTo>
                        <a:pt x="5872" y="12800"/>
                      </a:lnTo>
                      <a:lnTo>
                        <a:pt x="12800" y="6442"/>
                      </a:lnTo>
                      <a:lnTo>
                        <a:pt x="5926" y="0"/>
                      </a:lnTo>
                      <a:lnTo>
                        <a:pt x="4800" y="1236"/>
                      </a:lnTo>
                      <a:lnTo>
                        <a:pt x="9420" y="5600"/>
                      </a:lnTo>
                      <a:lnTo>
                        <a:pt x="0" y="5600"/>
                      </a:lnTo>
                      <a:lnTo>
                        <a:pt x="0" y="7200"/>
                      </a:lnTo>
                      <a:lnTo>
                        <a:pt x="9510" y="7200"/>
                      </a:lnTo>
                      <a:close/>
                    </a:path>
                  </a:pathLst>
                </a:custGeom>
                <a:solidFill>
                  <a:schemeClr val="bg1"/>
                </a:solidFill>
                <a:ln>
                  <a:noFill/>
                </a:ln>
              </p:spPr>
            </p:sp>
          </p:grpSp>
        </p:grpSp>
        <p:sp>
          <p:nvSpPr>
            <p:cNvPr id="61" name="矩形 60"/>
            <p:cNvSpPr/>
            <p:nvPr>
              <p:custDataLst>
                <p:tags r:id="rId9"/>
              </p:custDataLst>
            </p:nvPr>
          </p:nvSpPr>
          <p:spPr>
            <a:xfrm>
              <a:off x="1483741" y="2257584"/>
              <a:ext cx="9536083" cy="730885"/>
            </a:xfrm>
            <a:prstGeom prst="rect">
              <a:avLst/>
            </a:prstGeom>
          </p:spPr>
          <p:txBody>
            <a:bodyPr wrap="square">
              <a:spAutoFit/>
            </a:bodyPr>
            <a:lstStyle/>
            <a:p>
              <a:pPr>
                <a:lnSpc>
                  <a:spcPct val="130000"/>
                </a:lnSpc>
              </a:pPr>
              <a:r>
                <a:rPr lang="en-US" altLang="zh-CN" sz="1600" dirty="0"/>
                <a:t> </a:t>
              </a:r>
              <a:r>
                <a:rPr lang="en-US" altLang="zh-CN" sz="1600" dirty="0">
                  <a:solidFill>
                    <a:schemeClr val="accent5">
                      <a:lumMod val="50000"/>
                    </a:schemeClr>
                  </a:solidFill>
                  <a:cs typeface="+mn-ea"/>
                </a:rPr>
                <a:t>• </a:t>
              </a:r>
              <a:r>
                <a:rPr lang="zh-CN" altLang="en-US" sz="1600" dirty="0">
                  <a:solidFill>
                    <a:schemeClr val="accent5">
                      <a:lumMod val="50000"/>
                    </a:schemeClr>
                  </a:solidFill>
                  <a:cs typeface="+mn-ea"/>
                </a:rPr>
                <a:t>利用主题日（周）开展宣传（全民营养周、减盐周等）</a:t>
              </a:r>
              <a:endParaRPr lang="zh-CN" altLang="en-US" sz="1600" dirty="0">
                <a:solidFill>
                  <a:schemeClr val="accent5">
                    <a:lumMod val="50000"/>
                  </a:schemeClr>
                </a:solidFill>
                <a:cs typeface="+mn-ea"/>
              </a:endParaRPr>
            </a:p>
            <a:p>
              <a:pPr>
                <a:lnSpc>
                  <a:spcPct val="130000"/>
                </a:lnSpc>
              </a:pPr>
              <a:r>
                <a:rPr lang="zh-CN" altLang="en-US" sz="1600" dirty="0">
                  <a:solidFill>
                    <a:schemeClr val="accent5">
                      <a:lumMod val="50000"/>
                    </a:schemeClr>
                  </a:solidFill>
                  <a:cs typeface="+mn-ea"/>
                </a:rPr>
                <a:t> </a:t>
              </a:r>
              <a:r>
                <a:rPr lang="en-US" altLang="zh-CN" sz="1600" dirty="0">
                  <a:solidFill>
                    <a:schemeClr val="accent5">
                      <a:lumMod val="50000"/>
                    </a:schemeClr>
                  </a:solidFill>
                  <a:cs typeface="+mn-ea"/>
                </a:rPr>
                <a:t>• </a:t>
              </a:r>
              <a:r>
                <a:rPr lang="zh-CN" altLang="en-US" sz="1600" dirty="0">
                  <a:solidFill>
                    <a:schemeClr val="accent5">
                      <a:lumMod val="50000"/>
                    </a:schemeClr>
                  </a:solidFill>
                  <a:cs typeface="+mn-ea"/>
                </a:rPr>
                <a:t>推广健康“小三件”（限盐勺、定量油壶、健康腰围尺）</a:t>
              </a:r>
              <a:endParaRPr lang="zh-CN" altLang="en-US" sz="1600" dirty="0">
                <a:solidFill>
                  <a:schemeClr val="accent5">
                    <a:lumMod val="50000"/>
                  </a:schemeClr>
                </a:solidFill>
                <a:cs typeface="+mn-ea"/>
              </a:endParaRPr>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组合 17"/>
          <p:cNvGrpSpPr/>
          <p:nvPr/>
        </p:nvGrpSpPr>
        <p:grpSpPr>
          <a:xfrm>
            <a:off x="481488" y="468038"/>
            <a:ext cx="397168" cy="311888"/>
            <a:chOff x="377024" y="308837"/>
            <a:chExt cx="463343" cy="363854"/>
          </a:xfrm>
        </p:grpSpPr>
        <p:sp>
          <p:nvSpPr>
            <p:cNvPr id="17" name="等腰三角形 16"/>
            <p:cNvSpPr/>
            <p:nvPr/>
          </p:nvSpPr>
          <p:spPr>
            <a:xfrm rot="5400000">
              <a:off x="501606" y="333930"/>
              <a:ext cx="363854" cy="313668"/>
            </a:xfrm>
            <a:prstGeom prst="triangl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等腰三角形 15"/>
            <p:cNvSpPr/>
            <p:nvPr/>
          </p:nvSpPr>
          <p:spPr>
            <a:xfrm rot="5400000">
              <a:off x="356429" y="362045"/>
              <a:ext cx="298630" cy="257440"/>
            </a:xfrm>
            <a:prstGeom prs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9" name="矩形 18"/>
          <p:cNvSpPr/>
          <p:nvPr/>
        </p:nvSpPr>
        <p:spPr>
          <a:xfrm>
            <a:off x="1006955" y="331594"/>
            <a:ext cx="1808480" cy="583565"/>
          </a:xfrm>
          <a:prstGeom prst="rect">
            <a:avLst/>
          </a:prstGeom>
        </p:spPr>
        <p:txBody>
          <a:bodyPr wrap="none">
            <a:spAutoFit/>
          </a:bodyPr>
          <a:lstStyle/>
          <a:p>
            <a:pPr algn="l"/>
            <a:r>
              <a:rPr lang="zh-CN" altLang="en-US" sz="3200" b="1" dirty="0">
                <a:solidFill>
                  <a:schemeClr val="accent1">
                    <a:lumMod val="50000"/>
                  </a:schemeClr>
                </a:solidFill>
              </a:rPr>
              <a:t>主要内容</a:t>
            </a:r>
            <a:endParaRPr lang="zh-CN" altLang="en-US" sz="3200" b="1" dirty="0">
              <a:solidFill>
                <a:schemeClr val="accent1">
                  <a:lumMod val="50000"/>
                </a:schemeClr>
              </a:solidFill>
            </a:endParaRPr>
          </a:p>
        </p:txBody>
      </p:sp>
      <p:grpSp>
        <p:nvGrpSpPr>
          <p:cNvPr id="12" name="组合 11"/>
          <p:cNvGrpSpPr/>
          <p:nvPr>
            <p:custDataLst>
              <p:tags r:id="rId1"/>
            </p:custDataLst>
          </p:nvPr>
        </p:nvGrpSpPr>
        <p:grpSpPr>
          <a:xfrm>
            <a:off x="1006955" y="1288158"/>
            <a:ext cx="9881424" cy="1261956"/>
            <a:chOff x="1006955" y="1726513"/>
            <a:chExt cx="9881424" cy="1261956"/>
          </a:xfrm>
        </p:grpSpPr>
        <p:grpSp>
          <p:nvGrpSpPr>
            <p:cNvPr id="6" name="组合 5"/>
            <p:cNvGrpSpPr/>
            <p:nvPr/>
          </p:nvGrpSpPr>
          <p:grpSpPr>
            <a:xfrm>
              <a:off x="1006955" y="1726513"/>
              <a:ext cx="2389505" cy="829945"/>
              <a:chOff x="1066611" y="1840813"/>
              <a:chExt cx="2389505" cy="829945"/>
            </a:xfrm>
          </p:grpSpPr>
          <p:sp>
            <p:nvSpPr>
              <p:cNvPr id="30" name="矩形 29"/>
              <p:cNvSpPr/>
              <p:nvPr>
                <p:custDataLst>
                  <p:tags r:id="rId2"/>
                </p:custDataLst>
              </p:nvPr>
            </p:nvSpPr>
            <p:spPr>
              <a:xfrm>
                <a:off x="1339661" y="1840813"/>
                <a:ext cx="2116455" cy="829945"/>
              </a:xfrm>
              <a:prstGeom prst="rect">
                <a:avLst/>
              </a:prstGeom>
            </p:spPr>
            <p:txBody>
              <a:bodyPr wrap="square">
                <a:spAutoFit/>
              </a:bodyPr>
              <a:lstStyle/>
              <a:p>
                <a:pPr algn="ctr"/>
                <a:r>
                  <a:rPr lang="zh-CN" altLang="en-US" sz="2400" b="1" dirty="0">
                    <a:solidFill>
                      <a:schemeClr val="accent5">
                        <a:lumMod val="50000"/>
                      </a:schemeClr>
                    </a:solidFill>
                  </a:rPr>
                  <a:t>注重体系整合</a:t>
                </a:r>
                <a:endParaRPr lang="zh-CN" altLang="en-US" sz="2400" b="1" dirty="0">
                  <a:solidFill>
                    <a:schemeClr val="accent5">
                      <a:lumMod val="50000"/>
                    </a:schemeClr>
                  </a:solidFill>
                </a:endParaRPr>
              </a:p>
            </p:txBody>
          </p:sp>
          <p:grpSp>
            <p:nvGrpSpPr>
              <p:cNvPr id="31" name="组合 30"/>
              <p:cNvGrpSpPr/>
              <p:nvPr/>
            </p:nvGrpSpPr>
            <p:grpSpPr>
              <a:xfrm>
                <a:off x="1066611" y="1894726"/>
                <a:ext cx="345629" cy="345629"/>
                <a:chOff x="3289746" y="954448"/>
                <a:chExt cx="287211" cy="287211"/>
              </a:xfrm>
            </p:grpSpPr>
            <p:sp>
              <p:nvSpPr>
                <p:cNvPr id="32" name="椭圆 31"/>
                <p:cNvSpPr/>
                <p:nvPr>
                  <p:custDataLst>
                    <p:tags r:id="rId3"/>
                  </p:custDataLst>
                </p:nvPr>
              </p:nvSpPr>
              <p:spPr>
                <a:xfrm>
                  <a:off x="3289746" y="954448"/>
                  <a:ext cx="287211" cy="287211"/>
                </a:xfrm>
                <a:prstGeom prst="ellips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iconfont-11607-6151368"/>
                <p:cNvSpPr>
                  <a:spLocks noChangeAspect="1"/>
                </p:cNvSpPr>
                <p:nvPr>
                  <p:custDataLst>
                    <p:tags r:id="rId4"/>
                  </p:custDataLst>
                </p:nvPr>
              </p:nvSpPr>
              <p:spPr bwMode="auto">
                <a:xfrm>
                  <a:off x="3314415" y="979117"/>
                  <a:ext cx="237871" cy="237871"/>
                </a:xfrm>
                <a:custGeom>
                  <a:avLst/>
                  <a:gdLst>
                    <a:gd name="T0" fmla="*/ 9510 w 12800"/>
                    <a:gd name="T1" fmla="*/ 7200 h 12800"/>
                    <a:gd name="T2" fmla="*/ 4800 w 12800"/>
                    <a:gd name="T3" fmla="*/ 11648 h 12800"/>
                    <a:gd name="T4" fmla="*/ 5872 w 12800"/>
                    <a:gd name="T5" fmla="*/ 12800 h 12800"/>
                    <a:gd name="T6" fmla="*/ 12800 w 12800"/>
                    <a:gd name="T7" fmla="*/ 6442 h 12800"/>
                    <a:gd name="T8" fmla="*/ 5926 w 12800"/>
                    <a:gd name="T9" fmla="*/ 0 h 12800"/>
                    <a:gd name="T10" fmla="*/ 4800 w 12800"/>
                    <a:gd name="T11" fmla="*/ 1236 h 12800"/>
                    <a:gd name="T12" fmla="*/ 9420 w 12800"/>
                    <a:gd name="T13" fmla="*/ 5600 h 12800"/>
                    <a:gd name="T14" fmla="*/ 0 w 12800"/>
                    <a:gd name="T15" fmla="*/ 5600 h 12800"/>
                    <a:gd name="T16" fmla="*/ 0 w 12800"/>
                    <a:gd name="T17" fmla="*/ 7200 h 12800"/>
                    <a:gd name="T18" fmla="*/ 9510 w 12800"/>
                    <a:gd name="T19" fmla="*/ 7200 h 128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800" h="12800">
                      <a:moveTo>
                        <a:pt x="9510" y="7200"/>
                      </a:moveTo>
                      <a:lnTo>
                        <a:pt x="4800" y="11648"/>
                      </a:lnTo>
                      <a:lnTo>
                        <a:pt x="5872" y="12800"/>
                      </a:lnTo>
                      <a:lnTo>
                        <a:pt x="12800" y="6442"/>
                      </a:lnTo>
                      <a:lnTo>
                        <a:pt x="5926" y="0"/>
                      </a:lnTo>
                      <a:lnTo>
                        <a:pt x="4800" y="1236"/>
                      </a:lnTo>
                      <a:lnTo>
                        <a:pt x="9420" y="5600"/>
                      </a:lnTo>
                      <a:lnTo>
                        <a:pt x="0" y="5600"/>
                      </a:lnTo>
                      <a:lnTo>
                        <a:pt x="0" y="7200"/>
                      </a:lnTo>
                      <a:lnTo>
                        <a:pt x="9510" y="7200"/>
                      </a:lnTo>
                      <a:close/>
                    </a:path>
                  </a:pathLst>
                </a:custGeom>
                <a:solidFill>
                  <a:schemeClr val="bg1"/>
                </a:solidFill>
                <a:ln>
                  <a:noFill/>
                </a:ln>
              </p:spPr>
            </p:sp>
          </p:grpSp>
        </p:grpSp>
        <p:sp>
          <p:nvSpPr>
            <p:cNvPr id="35" name="矩形 34"/>
            <p:cNvSpPr/>
            <p:nvPr>
              <p:custDataLst>
                <p:tags r:id="rId5"/>
              </p:custDataLst>
            </p:nvPr>
          </p:nvSpPr>
          <p:spPr>
            <a:xfrm>
              <a:off x="1352296" y="2257584"/>
              <a:ext cx="9536083" cy="730885"/>
            </a:xfrm>
            <a:prstGeom prst="rect">
              <a:avLst/>
            </a:prstGeom>
          </p:spPr>
          <p:txBody>
            <a:bodyPr wrap="square">
              <a:spAutoFit/>
            </a:bodyPr>
            <a:lstStyle/>
            <a:p>
              <a:pPr>
                <a:lnSpc>
                  <a:spcPct val="130000"/>
                </a:lnSpc>
              </a:pPr>
              <a:r>
                <a:rPr lang="en-US" altLang="zh-CN" sz="1600" dirty="0"/>
                <a:t>• </a:t>
              </a:r>
              <a:r>
                <a:rPr lang="zh-CN" altLang="en-US" sz="1600" dirty="0">
                  <a:solidFill>
                    <a:schemeClr val="accent5">
                      <a:lumMod val="50000"/>
                    </a:schemeClr>
                  </a:solidFill>
                  <a:cs typeface="+mn-ea"/>
                </a:rPr>
                <a:t>构建</a:t>
              </a:r>
              <a:r>
                <a:rPr lang="en-US" altLang="zh-CN" sz="1600" dirty="0">
                  <a:solidFill>
                    <a:schemeClr val="accent5">
                      <a:lumMod val="50000"/>
                    </a:schemeClr>
                  </a:solidFill>
                  <a:cs typeface="+mn-ea"/>
                </a:rPr>
                <a:t>“</a:t>
              </a:r>
              <a:r>
                <a:rPr lang="zh-CN" altLang="en-US" sz="1600" dirty="0">
                  <a:solidFill>
                    <a:schemeClr val="accent5">
                      <a:lumMod val="50000"/>
                    </a:schemeClr>
                  </a:solidFill>
                  <a:cs typeface="+mn-ea"/>
                </a:rPr>
                <a:t>三位一体</a:t>
              </a:r>
              <a:r>
                <a:rPr lang="en-US" altLang="zh-CN" sz="1600" dirty="0">
                  <a:solidFill>
                    <a:schemeClr val="accent5">
                      <a:lumMod val="50000"/>
                    </a:schemeClr>
                  </a:solidFill>
                  <a:cs typeface="+mn-ea"/>
                </a:rPr>
                <a:t>”</a:t>
              </a:r>
              <a:r>
                <a:rPr lang="zh-CN" altLang="en-US" sz="1600" dirty="0">
                  <a:solidFill>
                    <a:schemeClr val="accent5">
                      <a:lumMod val="50000"/>
                    </a:schemeClr>
                  </a:solidFill>
                  <a:cs typeface="+mn-ea"/>
                </a:rPr>
                <a:t>防控体系（专业机构</a:t>
              </a:r>
              <a:r>
                <a:rPr lang="en-US" altLang="zh-CN" sz="1600" dirty="0">
                  <a:solidFill>
                    <a:schemeClr val="accent5">
                      <a:lumMod val="50000"/>
                    </a:schemeClr>
                  </a:solidFill>
                  <a:cs typeface="+mn-ea"/>
                </a:rPr>
                <a:t>+</a:t>
              </a:r>
              <a:r>
                <a:rPr lang="zh-CN" altLang="en-US" sz="1600" dirty="0">
                  <a:solidFill>
                    <a:schemeClr val="accent5">
                      <a:lumMod val="50000"/>
                    </a:schemeClr>
                  </a:solidFill>
                  <a:cs typeface="+mn-ea"/>
                </a:rPr>
                <a:t>医疗机构分工协作）</a:t>
              </a:r>
              <a:endParaRPr lang="zh-CN" altLang="en-US" sz="1600" dirty="0">
                <a:solidFill>
                  <a:schemeClr val="accent5">
                    <a:lumMod val="50000"/>
                  </a:schemeClr>
                </a:solidFill>
                <a:cs typeface="+mn-ea"/>
              </a:endParaRPr>
            </a:p>
            <a:p>
              <a:pPr>
                <a:lnSpc>
                  <a:spcPct val="130000"/>
                </a:lnSpc>
              </a:pPr>
              <a:r>
                <a:rPr lang="en-US" altLang="zh-CN" sz="1600" dirty="0">
                  <a:solidFill>
                    <a:schemeClr val="accent5">
                      <a:lumMod val="50000"/>
                    </a:schemeClr>
                  </a:solidFill>
                  <a:cs typeface="+mn-ea"/>
                </a:rPr>
                <a:t>• </a:t>
              </a:r>
              <a:r>
                <a:rPr lang="zh-CN" altLang="en-US" sz="1600" dirty="0">
                  <a:solidFill>
                    <a:schemeClr val="accent5">
                      <a:lumMod val="50000"/>
                    </a:schemeClr>
                  </a:solidFill>
                  <a:cs typeface="+mn-ea"/>
                </a:rPr>
                <a:t>实现信息共享，推进防、治、管融合</a:t>
              </a:r>
              <a:endParaRPr lang="zh-CN" altLang="en-US" sz="1600" dirty="0">
                <a:solidFill>
                  <a:schemeClr val="accent5">
                    <a:lumMod val="50000"/>
                  </a:schemeClr>
                </a:solidFill>
                <a:cs typeface="+mn-ea"/>
              </a:endParaRPr>
            </a:p>
          </p:txBody>
        </p:sp>
      </p:grpSp>
      <p:grpSp>
        <p:nvGrpSpPr>
          <p:cNvPr id="39" name="组合 38"/>
          <p:cNvGrpSpPr/>
          <p:nvPr>
            <p:custDataLst>
              <p:tags r:id="rId6"/>
            </p:custDataLst>
          </p:nvPr>
        </p:nvGrpSpPr>
        <p:grpSpPr>
          <a:xfrm>
            <a:off x="1006955" y="2901212"/>
            <a:ext cx="9881235" cy="1604010"/>
            <a:chOff x="1006955" y="1726513"/>
            <a:chExt cx="9881235" cy="1604010"/>
          </a:xfrm>
        </p:grpSpPr>
        <p:grpSp>
          <p:nvGrpSpPr>
            <p:cNvPr id="45" name="组合 44"/>
            <p:cNvGrpSpPr/>
            <p:nvPr/>
          </p:nvGrpSpPr>
          <p:grpSpPr>
            <a:xfrm>
              <a:off x="1006955" y="1726513"/>
              <a:ext cx="3349625" cy="399542"/>
              <a:chOff x="1066611" y="1840813"/>
              <a:chExt cx="3349625" cy="399542"/>
            </a:xfrm>
          </p:grpSpPr>
          <p:sp>
            <p:nvSpPr>
              <p:cNvPr id="48" name="矩形 47"/>
              <p:cNvSpPr/>
              <p:nvPr>
                <p:custDataLst>
                  <p:tags r:id="rId7"/>
                </p:custDataLst>
              </p:nvPr>
            </p:nvSpPr>
            <p:spPr>
              <a:xfrm>
                <a:off x="1339661" y="1840813"/>
                <a:ext cx="3076575" cy="255373"/>
              </a:xfrm>
              <a:prstGeom prst="rect">
                <a:avLst/>
              </a:prstGeom>
            </p:spPr>
            <p:txBody>
              <a:bodyPr wrap="square">
                <a:spAutoFit/>
              </a:bodyPr>
              <a:lstStyle/>
              <a:p>
                <a:pPr algn="ctr"/>
                <a:r>
                  <a:rPr lang="zh-CN" altLang="en-US" sz="2400" b="1" dirty="0">
                    <a:solidFill>
                      <a:schemeClr val="accent5">
                        <a:lumMod val="50000"/>
                      </a:schemeClr>
                    </a:solidFill>
                  </a:rPr>
                  <a:t>健康教育与健康促进</a:t>
                </a:r>
                <a:endParaRPr lang="zh-CN" altLang="en-US" sz="2400" b="1" dirty="0">
                  <a:solidFill>
                    <a:schemeClr val="accent5">
                      <a:lumMod val="50000"/>
                    </a:schemeClr>
                  </a:solidFill>
                </a:endParaRPr>
              </a:p>
            </p:txBody>
          </p:sp>
          <p:grpSp>
            <p:nvGrpSpPr>
              <p:cNvPr id="49" name="组合 48"/>
              <p:cNvGrpSpPr/>
              <p:nvPr/>
            </p:nvGrpSpPr>
            <p:grpSpPr>
              <a:xfrm>
                <a:off x="1066611" y="1894726"/>
                <a:ext cx="345629" cy="345629"/>
                <a:chOff x="3289746" y="954448"/>
                <a:chExt cx="287211" cy="287211"/>
              </a:xfrm>
            </p:grpSpPr>
            <p:sp>
              <p:nvSpPr>
                <p:cNvPr id="50" name="椭圆 49"/>
                <p:cNvSpPr/>
                <p:nvPr>
                  <p:custDataLst>
                    <p:tags r:id="rId8"/>
                  </p:custDataLst>
                </p:nvPr>
              </p:nvSpPr>
              <p:spPr>
                <a:xfrm>
                  <a:off x="3289746" y="954448"/>
                  <a:ext cx="287211" cy="287211"/>
                </a:xfrm>
                <a:prstGeom prst="ellips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1" name="iconfont-11607-6151368"/>
                <p:cNvSpPr>
                  <a:spLocks noChangeAspect="1"/>
                </p:cNvSpPr>
                <p:nvPr>
                  <p:custDataLst>
                    <p:tags r:id="rId9"/>
                  </p:custDataLst>
                </p:nvPr>
              </p:nvSpPr>
              <p:spPr bwMode="auto">
                <a:xfrm>
                  <a:off x="3314415" y="979117"/>
                  <a:ext cx="237871" cy="237871"/>
                </a:xfrm>
                <a:custGeom>
                  <a:avLst/>
                  <a:gdLst>
                    <a:gd name="T0" fmla="*/ 9510 w 12800"/>
                    <a:gd name="T1" fmla="*/ 7200 h 12800"/>
                    <a:gd name="T2" fmla="*/ 4800 w 12800"/>
                    <a:gd name="T3" fmla="*/ 11648 h 12800"/>
                    <a:gd name="T4" fmla="*/ 5872 w 12800"/>
                    <a:gd name="T5" fmla="*/ 12800 h 12800"/>
                    <a:gd name="T6" fmla="*/ 12800 w 12800"/>
                    <a:gd name="T7" fmla="*/ 6442 h 12800"/>
                    <a:gd name="T8" fmla="*/ 5926 w 12800"/>
                    <a:gd name="T9" fmla="*/ 0 h 12800"/>
                    <a:gd name="T10" fmla="*/ 4800 w 12800"/>
                    <a:gd name="T11" fmla="*/ 1236 h 12800"/>
                    <a:gd name="T12" fmla="*/ 9420 w 12800"/>
                    <a:gd name="T13" fmla="*/ 5600 h 12800"/>
                    <a:gd name="T14" fmla="*/ 0 w 12800"/>
                    <a:gd name="T15" fmla="*/ 5600 h 12800"/>
                    <a:gd name="T16" fmla="*/ 0 w 12800"/>
                    <a:gd name="T17" fmla="*/ 7200 h 12800"/>
                    <a:gd name="T18" fmla="*/ 9510 w 12800"/>
                    <a:gd name="T19" fmla="*/ 7200 h 128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800" h="12800">
                      <a:moveTo>
                        <a:pt x="9510" y="7200"/>
                      </a:moveTo>
                      <a:lnTo>
                        <a:pt x="4800" y="11648"/>
                      </a:lnTo>
                      <a:lnTo>
                        <a:pt x="5872" y="12800"/>
                      </a:lnTo>
                      <a:lnTo>
                        <a:pt x="12800" y="6442"/>
                      </a:lnTo>
                      <a:lnTo>
                        <a:pt x="5926" y="0"/>
                      </a:lnTo>
                      <a:lnTo>
                        <a:pt x="4800" y="1236"/>
                      </a:lnTo>
                      <a:lnTo>
                        <a:pt x="9420" y="5600"/>
                      </a:lnTo>
                      <a:lnTo>
                        <a:pt x="0" y="5600"/>
                      </a:lnTo>
                      <a:lnTo>
                        <a:pt x="0" y="7200"/>
                      </a:lnTo>
                      <a:lnTo>
                        <a:pt x="9510" y="7200"/>
                      </a:lnTo>
                      <a:close/>
                    </a:path>
                  </a:pathLst>
                </a:custGeom>
                <a:solidFill>
                  <a:schemeClr val="bg1"/>
                </a:solidFill>
                <a:ln>
                  <a:noFill/>
                </a:ln>
              </p:spPr>
            </p:sp>
          </p:grpSp>
        </p:grpSp>
        <p:sp>
          <p:nvSpPr>
            <p:cNvPr id="46" name="矩形 45"/>
            <p:cNvSpPr/>
            <p:nvPr>
              <p:custDataLst>
                <p:tags r:id="rId10"/>
              </p:custDataLst>
            </p:nvPr>
          </p:nvSpPr>
          <p:spPr>
            <a:xfrm>
              <a:off x="1351760" y="2279598"/>
              <a:ext cx="9536430" cy="1050925"/>
            </a:xfrm>
            <a:prstGeom prst="rect">
              <a:avLst/>
            </a:prstGeom>
          </p:spPr>
          <p:txBody>
            <a:bodyPr wrap="square">
              <a:spAutoFit/>
            </a:bodyPr>
            <a:lstStyle/>
            <a:p>
              <a:pPr algn="l">
                <a:lnSpc>
                  <a:spcPct val="130000"/>
                </a:lnSpc>
              </a:pPr>
              <a:r>
                <a:rPr lang="en-US" altLang="zh-CN" sz="1600" dirty="0">
                  <a:solidFill>
                    <a:schemeClr val="accent5">
                      <a:lumMod val="50000"/>
                    </a:schemeClr>
                  </a:solidFill>
                  <a:cs typeface="+mn-ea"/>
                </a:rPr>
                <a:t> • </a:t>
              </a:r>
              <a:r>
                <a:rPr lang="zh-CN" altLang="en-US" sz="1600" dirty="0">
                  <a:solidFill>
                    <a:schemeClr val="accent5">
                      <a:lumMod val="50000"/>
                    </a:schemeClr>
                  </a:solidFill>
                  <a:cs typeface="+mn-ea"/>
                </a:rPr>
                <a:t>普及健康知识，提升群众健康素养</a:t>
              </a:r>
              <a:endParaRPr lang="zh-CN" altLang="en-US" sz="1600" dirty="0">
                <a:solidFill>
                  <a:schemeClr val="accent5">
                    <a:lumMod val="50000"/>
                  </a:schemeClr>
                </a:solidFill>
                <a:cs typeface="+mn-ea"/>
              </a:endParaRPr>
            </a:p>
            <a:p>
              <a:pPr algn="l">
                <a:lnSpc>
                  <a:spcPct val="130000"/>
                </a:lnSpc>
              </a:pPr>
              <a:r>
                <a:rPr lang="en-US" altLang="zh-CN" sz="1600" dirty="0">
                  <a:solidFill>
                    <a:schemeClr val="accent5">
                      <a:lumMod val="50000"/>
                    </a:schemeClr>
                  </a:solidFill>
                  <a:cs typeface="+mn-ea"/>
                </a:rPr>
                <a:t> • </a:t>
              </a:r>
              <a:r>
                <a:rPr lang="zh-CN" altLang="en-US" sz="1600" dirty="0">
                  <a:solidFill>
                    <a:schemeClr val="accent5">
                      <a:lumMod val="50000"/>
                    </a:schemeClr>
                  </a:solidFill>
                  <a:cs typeface="+mn-ea"/>
                </a:rPr>
                <a:t>依托全民健身等载体，培养健康生活方式</a:t>
              </a:r>
              <a:endParaRPr lang="zh-CN" altLang="en-US" sz="1600" dirty="0">
                <a:solidFill>
                  <a:schemeClr val="accent5">
                    <a:lumMod val="50000"/>
                  </a:schemeClr>
                </a:solidFill>
                <a:cs typeface="+mn-ea"/>
              </a:endParaRPr>
            </a:p>
            <a:p>
              <a:pPr algn="l">
                <a:lnSpc>
                  <a:spcPct val="130000"/>
                </a:lnSpc>
              </a:pPr>
              <a:endParaRPr lang="zh-CN" altLang="en-US" sz="1600" dirty="0">
                <a:solidFill>
                  <a:schemeClr val="accent5">
                    <a:lumMod val="50000"/>
                  </a:schemeClr>
                </a:solidFill>
                <a:cs typeface="+mn-ea"/>
              </a:endParaRPr>
            </a:p>
          </p:txBody>
        </p:sp>
      </p:grpSp>
      <p:grpSp>
        <p:nvGrpSpPr>
          <p:cNvPr id="52" name="组合 51"/>
          <p:cNvGrpSpPr/>
          <p:nvPr>
            <p:custDataLst>
              <p:tags r:id="rId11"/>
            </p:custDataLst>
          </p:nvPr>
        </p:nvGrpSpPr>
        <p:grpSpPr>
          <a:xfrm>
            <a:off x="1006955" y="4597452"/>
            <a:ext cx="9881424" cy="1313391"/>
            <a:chOff x="1006955" y="1734768"/>
            <a:chExt cx="9881424" cy="1313391"/>
          </a:xfrm>
        </p:grpSpPr>
        <p:grpSp>
          <p:nvGrpSpPr>
            <p:cNvPr id="53" name="组合 52"/>
            <p:cNvGrpSpPr/>
            <p:nvPr/>
          </p:nvGrpSpPr>
          <p:grpSpPr>
            <a:xfrm>
              <a:off x="1006955" y="1734768"/>
              <a:ext cx="3025775" cy="398145"/>
              <a:chOff x="1066611" y="1849068"/>
              <a:chExt cx="3025775" cy="398145"/>
            </a:xfrm>
          </p:grpSpPr>
          <p:sp>
            <p:nvSpPr>
              <p:cNvPr id="63" name="矩形 62"/>
              <p:cNvSpPr/>
              <p:nvPr>
                <p:custDataLst>
                  <p:tags r:id="rId12"/>
                </p:custDataLst>
              </p:nvPr>
            </p:nvSpPr>
            <p:spPr>
              <a:xfrm>
                <a:off x="1096456" y="1849068"/>
                <a:ext cx="2995930" cy="398145"/>
              </a:xfrm>
              <a:prstGeom prst="rect">
                <a:avLst/>
              </a:prstGeom>
            </p:spPr>
            <p:txBody>
              <a:bodyPr wrap="square">
                <a:noAutofit/>
              </a:bodyPr>
              <a:lstStyle/>
              <a:p>
                <a:pPr algn="ctr"/>
                <a:r>
                  <a:rPr lang="zh-CN" altLang="en-US" sz="2400" b="1" dirty="0">
                    <a:solidFill>
                      <a:schemeClr val="accent5">
                        <a:lumMod val="50000"/>
                      </a:schemeClr>
                    </a:solidFill>
                  </a:rPr>
                  <a:t>慢性病全程管理</a:t>
                </a:r>
                <a:endParaRPr lang="zh-CN" altLang="en-US" sz="2400" b="1" dirty="0">
                  <a:solidFill>
                    <a:schemeClr val="accent5">
                      <a:lumMod val="50000"/>
                    </a:schemeClr>
                  </a:solidFill>
                </a:endParaRPr>
              </a:p>
            </p:txBody>
          </p:sp>
          <p:grpSp>
            <p:nvGrpSpPr>
              <p:cNvPr id="64" name="组合 63"/>
              <p:cNvGrpSpPr/>
              <p:nvPr/>
            </p:nvGrpSpPr>
            <p:grpSpPr>
              <a:xfrm>
                <a:off x="1066611" y="1894726"/>
                <a:ext cx="345629" cy="345629"/>
                <a:chOff x="3289746" y="954448"/>
                <a:chExt cx="287211" cy="287211"/>
              </a:xfrm>
            </p:grpSpPr>
            <p:sp>
              <p:nvSpPr>
                <p:cNvPr id="65" name="椭圆 64"/>
                <p:cNvSpPr/>
                <p:nvPr>
                  <p:custDataLst>
                    <p:tags r:id="rId13"/>
                  </p:custDataLst>
                </p:nvPr>
              </p:nvSpPr>
              <p:spPr>
                <a:xfrm>
                  <a:off x="3289746" y="954448"/>
                  <a:ext cx="287211" cy="287211"/>
                </a:xfrm>
                <a:prstGeom prst="ellips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6" name="iconfont-11607-6151368"/>
                <p:cNvSpPr>
                  <a:spLocks noChangeAspect="1"/>
                </p:cNvSpPr>
                <p:nvPr>
                  <p:custDataLst>
                    <p:tags r:id="rId14"/>
                  </p:custDataLst>
                </p:nvPr>
              </p:nvSpPr>
              <p:spPr bwMode="auto">
                <a:xfrm>
                  <a:off x="3314415" y="979117"/>
                  <a:ext cx="237871" cy="237871"/>
                </a:xfrm>
                <a:custGeom>
                  <a:avLst/>
                  <a:gdLst>
                    <a:gd name="T0" fmla="*/ 9510 w 12800"/>
                    <a:gd name="T1" fmla="*/ 7200 h 12800"/>
                    <a:gd name="T2" fmla="*/ 4800 w 12800"/>
                    <a:gd name="T3" fmla="*/ 11648 h 12800"/>
                    <a:gd name="T4" fmla="*/ 5872 w 12800"/>
                    <a:gd name="T5" fmla="*/ 12800 h 12800"/>
                    <a:gd name="T6" fmla="*/ 12800 w 12800"/>
                    <a:gd name="T7" fmla="*/ 6442 h 12800"/>
                    <a:gd name="T8" fmla="*/ 5926 w 12800"/>
                    <a:gd name="T9" fmla="*/ 0 h 12800"/>
                    <a:gd name="T10" fmla="*/ 4800 w 12800"/>
                    <a:gd name="T11" fmla="*/ 1236 h 12800"/>
                    <a:gd name="T12" fmla="*/ 9420 w 12800"/>
                    <a:gd name="T13" fmla="*/ 5600 h 12800"/>
                    <a:gd name="T14" fmla="*/ 0 w 12800"/>
                    <a:gd name="T15" fmla="*/ 5600 h 12800"/>
                    <a:gd name="T16" fmla="*/ 0 w 12800"/>
                    <a:gd name="T17" fmla="*/ 7200 h 12800"/>
                    <a:gd name="T18" fmla="*/ 9510 w 12800"/>
                    <a:gd name="T19" fmla="*/ 7200 h 128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800" h="12800">
                      <a:moveTo>
                        <a:pt x="9510" y="7200"/>
                      </a:moveTo>
                      <a:lnTo>
                        <a:pt x="4800" y="11648"/>
                      </a:lnTo>
                      <a:lnTo>
                        <a:pt x="5872" y="12800"/>
                      </a:lnTo>
                      <a:lnTo>
                        <a:pt x="12800" y="6442"/>
                      </a:lnTo>
                      <a:lnTo>
                        <a:pt x="5926" y="0"/>
                      </a:lnTo>
                      <a:lnTo>
                        <a:pt x="4800" y="1236"/>
                      </a:lnTo>
                      <a:lnTo>
                        <a:pt x="9420" y="5600"/>
                      </a:lnTo>
                      <a:lnTo>
                        <a:pt x="0" y="5600"/>
                      </a:lnTo>
                      <a:lnTo>
                        <a:pt x="0" y="7200"/>
                      </a:lnTo>
                      <a:lnTo>
                        <a:pt x="9510" y="7200"/>
                      </a:lnTo>
                      <a:close/>
                    </a:path>
                  </a:pathLst>
                </a:custGeom>
                <a:solidFill>
                  <a:schemeClr val="bg1"/>
                </a:solidFill>
                <a:ln>
                  <a:noFill/>
                </a:ln>
              </p:spPr>
            </p:sp>
          </p:grpSp>
        </p:grpSp>
        <p:sp>
          <p:nvSpPr>
            <p:cNvPr id="61" name="矩形 60"/>
            <p:cNvSpPr/>
            <p:nvPr>
              <p:custDataLst>
                <p:tags r:id="rId15"/>
              </p:custDataLst>
            </p:nvPr>
          </p:nvSpPr>
          <p:spPr>
            <a:xfrm>
              <a:off x="1352296" y="2317274"/>
              <a:ext cx="9536083" cy="730885"/>
            </a:xfrm>
            <a:prstGeom prst="rect">
              <a:avLst/>
            </a:prstGeom>
          </p:spPr>
          <p:txBody>
            <a:bodyPr wrap="square">
              <a:spAutoFit/>
            </a:bodyPr>
            <a:lstStyle/>
            <a:p>
              <a:pPr>
                <a:lnSpc>
                  <a:spcPct val="130000"/>
                </a:lnSpc>
              </a:pPr>
              <a:r>
                <a:rPr lang="en-US" altLang="zh-CN" sz="1600" dirty="0"/>
                <a:t> </a:t>
              </a:r>
              <a:r>
                <a:rPr lang="en-US" altLang="zh-CN" sz="1600" dirty="0">
                  <a:solidFill>
                    <a:schemeClr val="accent5">
                      <a:lumMod val="50000"/>
                    </a:schemeClr>
                  </a:solidFill>
                  <a:cs typeface="+mn-ea"/>
                </a:rPr>
                <a:t>• </a:t>
              </a:r>
              <a:r>
                <a:rPr lang="zh-CN" altLang="en-US" sz="1600" dirty="0">
                  <a:solidFill>
                    <a:schemeClr val="accent5">
                      <a:lumMod val="50000"/>
                    </a:schemeClr>
                  </a:solidFill>
                  <a:cs typeface="+mn-ea"/>
                </a:rPr>
                <a:t>推进家庭医生签约、分级诊疗</a:t>
              </a:r>
              <a:endParaRPr lang="zh-CN" altLang="en-US" sz="1600" dirty="0">
                <a:solidFill>
                  <a:schemeClr val="accent5">
                    <a:lumMod val="50000"/>
                  </a:schemeClr>
                </a:solidFill>
                <a:cs typeface="+mn-ea"/>
              </a:endParaRPr>
            </a:p>
            <a:p>
              <a:pPr>
                <a:lnSpc>
                  <a:spcPct val="130000"/>
                </a:lnSpc>
              </a:pPr>
              <a:r>
                <a:rPr lang="en-US" altLang="zh-CN" sz="1600" dirty="0">
                  <a:solidFill>
                    <a:schemeClr val="accent5">
                      <a:lumMod val="50000"/>
                    </a:schemeClr>
                  </a:solidFill>
                  <a:cs typeface="+mn-ea"/>
                </a:rPr>
                <a:t> • </a:t>
              </a:r>
              <a:r>
                <a:rPr lang="zh-CN" altLang="en-US" sz="1600" dirty="0">
                  <a:solidFill>
                    <a:schemeClr val="accent5">
                      <a:lumMod val="50000"/>
                    </a:schemeClr>
                  </a:solidFill>
                  <a:cs typeface="+mn-ea"/>
                </a:rPr>
                <a:t>覆盖全人群全周期，强化癌症、高血压等早筛早治</a:t>
              </a:r>
              <a:endParaRPr lang="zh-CN" altLang="en-US" sz="1600" dirty="0">
                <a:solidFill>
                  <a:schemeClr val="accent5">
                    <a:lumMod val="50000"/>
                  </a:schemeClr>
                </a:solidFill>
                <a:cs typeface="+mn-ea"/>
              </a:endParaRPr>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组合 17"/>
          <p:cNvGrpSpPr/>
          <p:nvPr/>
        </p:nvGrpSpPr>
        <p:grpSpPr>
          <a:xfrm>
            <a:off x="481488" y="468038"/>
            <a:ext cx="397168" cy="311888"/>
            <a:chOff x="377024" y="308837"/>
            <a:chExt cx="463343" cy="363854"/>
          </a:xfrm>
        </p:grpSpPr>
        <p:sp>
          <p:nvSpPr>
            <p:cNvPr id="17" name="等腰三角形 16"/>
            <p:cNvSpPr/>
            <p:nvPr/>
          </p:nvSpPr>
          <p:spPr>
            <a:xfrm rot="5400000">
              <a:off x="501606" y="333930"/>
              <a:ext cx="363854" cy="313668"/>
            </a:xfrm>
            <a:prstGeom prst="triangl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等腰三角形 15"/>
            <p:cNvSpPr/>
            <p:nvPr/>
          </p:nvSpPr>
          <p:spPr>
            <a:xfrm rot="5400000">
              <a:off x="356429" y="362045"/>
              <a:ext cx="298630" cy="257440"/>
            </a:xfrm>
            <a:prstGeom prs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9" name="矩形 18"/>
          <p:cNvSpPr/>
          <p:nvPr/>
        </p:nvSpPr>
        <p:spPr>
          <a:xfrm>
            <a:off x="1006955" y="331594"/>
            <a:ext cx="1808480" cy="583565"/>
          </a:xfrm>
          <a:prstGeom prst="rect">
            <a:avLst/>
          </a:prstGeom>
        </p:spPr>
        <p:txBody>
          <a:bodyPr wrap="none">
            <a:spAutoFit/>
          </a:bodyPr>
          <a:lstStyle/>
          <a:p>
            <a:pPr algn="l"/>
            <a:r>
              <a:rPr lang="zh-CN" altLang="en-US" sz="3200" b="1" dirty="0">
                <a:solidFill>
                  <a:schemeClr val="accent1">
                    <a:lumMod val="50000"/>
                  </a:schemeClr>
                </a:solidFill>
              </a:rPr>
              <a:t>主要内容</a:t>
            </a:r>
            <a:endParaRPr lang="zh-CN" altLang="en-US" sz="3200" b="1" dirty="0">
              <a:solidFill>
                <a:schemeClr val="accent1">
                  <a:lumMod val="50000"/>
                </a:schemeClr>
              </a:solidFill>
            </a:endParaRPr>
          </a:p>
        </p:txBody>
      </p:sp>
      <p:grpSp>
        <p:nvGrpSpPr>
          <p:cNvPr id="12" name="组合 11"/>
          <p:cNvGrpSpPr/>
          <p:nvPr>
            <p:custDataLst>
              <p:tags r:id="rId1"/>
            </p:custDataLst>
          </p:nvPr>
        </p:nvGrpSpPr>
        <p:grpSpPr>
          <a:xfrm>
            <a:off x="1006955" y="1300858"/>
            <a:ext cx="9881424" cy="1569296"/>
            <a:chOff x="1006955" y="1739213"/>
            <a:chExt cx="9881424" cy="1569296"/>
          </a:xfrm>
        </p:grpSpPr>
        <p:grpSp>
          <p:nvGrpSpPr>
            <p:cNvPr id="6" name="组合 5"/>
            <p:cNvGrpSpPr/>
            <p:nvPr/>
          </p:nvGrpSpPr>
          <p:grpSpPr>
            <a:xfrm>
              <a:off x="1006955" y="1739213"/>
              <a:ext cx="2146300" cy="386842"/>
              <a:chOff x="1066611" y="1853513"/>
              <a:chExt cx="2146300" cy="386842"/>
            </a:xfrm>
          </p:grpSpPr>
          <p:sp>
            <p:nvSpPr>
              <p:cNvPr id="30" name="矩形 29"/>
              <p:cNvSpPr/>
              <p:nvPr>
                <p:custDataLst>
                  <p:tags r:id="rId2"/>
                </p:custDataLst>
              </p:nvPr>
            </p:nvSpPr>
            <p:spPr>
              <a:xfrm>
                <a:off x="1096456" y="1853513"/>
                <a:ext cx="2116455" cy="255373"/>
              </a:xfrm>
              <a:prstGeom prst="rect">
                <a:avLst/>
              </a:prstGeom>
            </p:spPr>
            <p:txBody>
              <a:bodyPr wrap="square">
                <a:spAutoFit/>
              </a:bodyPr>
              <a:lstStyle/>
              <a:p>
                <a:pPr algn="ctr"/>
                <a:r>
                  <a:rPr lang="zh-CN" altLang="en-US" sz="2400" b="1" dirty="0">
                    <a:solidFill>
                      <a:schemeClr val="accent5">
                        <a:lumMod val="50000"/>
                      </a:schemeClr>
                    </a:solidFill>
                  </a:rPr>
                  <a:t>监测评估</a:t>
                </a:r>
                <a:endParaRPr lang="zh-CN" altLang="en-US" sz="2400" b="1" dirty="0">
                  <a:solidFill>
                    <a:schemeClr val="accent5">
                      <a:lumMod val="50000"/>
                    </a:schemeClr>
                  </a:solidFill>
                </a:endParaRPr>
              </a:p>
            </p:txBody>
          </p:sp>
          <p:grpSp>
            <p:nvGrpSpPr>
              <p:cNvPr id="31" name="组合 30"/>
              <p:cNvGrpSpPr/>
              <p:nvPr/>
            </p:nvGrpSpPr>
            <p:grpSpPr>
              <a:xfrm>
                <a:off x="1066611" y="1894726"/>
                <a:ext cx="345629" cy="345629"/>
                <a:chOff x="3289746" y="954448"/>
                <a:chExt cx="287211" cy="287211"/>
              </a:xfrm>
            </p:grpSpPr>
            <p:sp>
              <p:nvSpPr>
                <p:cNvPr id="32" name="椭圆 31"/>
                <p:cNvSpPr/>
                <p:nvPr>
                  <p:custDataLst>
                    <p:tags r:id="rId3"/>
                  </p:custDataLst>
                </p:nvPr>
              </p:nvSpPr>
              <p:spPr>
                <a:xfrm>
                  <a:off x="3289746" y="954448"/>
                  <a:ext cx="287211" cy="287211"/>
                </a:xfrm>
                <a:prstGeom prst="ellips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iconfont-11607-6151368"/>
                <p:cNvSpPr>
                  <a:spLocks noChangeAspect="1"/>
                </p:cNvSpPr>
                <p:nvPr>
                  <p:custDataLst>
                    <p:tags r:id="rId4"/>
                  </p:custDataLst>
                </p:nvPr>
              </p:nvSpPr>
              <p:spPr bwMode="auto">
                <a:xfrm>
                  <a:off x="3314415" y="979117"/>
                  <a:ext cx="237871" cy="237871"/>
                </a:xfrm>
                <a:custGeom>
                  <a:avLst/>
                  <a:gdLst>
                    <a:gd name="T0" fmla="*/ 9510 w 12800"/>
                    <a:gd name="T1" fmla="*/ 7200 h 12800"/>
                    <a:gd name="T2" fmla="*/ 4800 w 12800"/>
                    <a:gd name="T3" fmla="*/ 11648 h 12800"/>
                    <a:gd name="T4" fmla="*/ 5872 w 12800"/>
                    <a:gd name="T5" fmla="*/ 12800 h 12800"/>
                    <a:gd name="T6" fmla="*/ 12800 w 12800"/>
                    <a:gd name="T7" fmla="*/ 6442 h 12800"/>
                    <a:gd name="T8" fmla="*/ 5926 w 12800"/>
                    <a:gd name="T9" fmla="*/ 0 h 12800"/>
                    <a:gd name="T10" fmla="*/ 4800 w 12800"/>
                    <a:gd name="T11" fmla="*/ 1236 h 12800"/>
                    <a:gd name="T12" fmla="*/ 9420 w 12800"/>
                    <a:gd name="T13" fmla="*/ 5600 h 12800"/>
                    <a:gd name="T14" fmla="*/ 0 w 12800"/>
                    <a:gd name="T15" fmla="*/ 5600 h 12800"/>
                    <a:gd name="T16" fmla="*/ 0 w 12800"/>
                    <a:gd name="T17" fmla="*/ 7200 h 12800"/>
                    <a:gd name="T18" fmla="*/ 9510 w 12800"/>
                    <a:gd name="T19" fmla="*/ 7200 h 128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800" h="12800">
                      <a:moveTo>
                        <a:pt x="9510" y="7200"/>
                      </a:moveTo>
                      <a:lnTo>
                        <a:pt x="4800" y="11648"/>
                      </a:lnTo>
                      <a:lnTo>
                        <a:pt x="5872" y="12800"/>
                      </a:lnTo>
                      <a:lnTo>
                        <a:pt x="12800" y="6442"/>
                      </a:lnTo>
                      <a:lnTo>
                        <a:pt x="5926" y="0"/>
                      </a:lnTo>
                      <a:lnTo>
                        <a:pt x="4800" y="1236"/>
                      </a:lnTo>
                      <a:lnTo>
                        <a:pt x="9420" y="5600"/>
                      </a:lnTo>
                      <a:lnTo>
                        <a:pt x="0" y="5600"/>
                      </a:lnTo>
                      <a:lnTo>
                        <a:pt x="0" y="7200"/>
                      </a:lnTo>
                      <a:lnTo>
                        <a:pt x="9510" y="7200"/>
                      </a:lnTo>
                      <a:close/>
                    </a:path>
                  </a:pathLst>
                </a:custGeom>
                <a:solidFill>
                  <a:schemeClr val="bg1"/>
                </a:solidFill>
                <a:ln>
                  <a:noFill/>
                </a:ln>
              </p:spPr>
            </p:sp>
          </p:grpSp>
        </p:grpSp>
        <p:sp>
          <p:nvSpPr>
            <p:cNvPr id="35" name="矩形 34"/>
            <p:cNvSpPr/>
            <p:nvPr>
              <p:custDataLst>
                <p:tags r:id="rId5"/>
              </p:custDataLst>
            </p:nvPr>
          </p:nvSpPr>
          <p:spPr>
            <a:xfrm>
              <a:off x="1352296" y="2257584"/>
              <a:ext cx="9536083" cy="1050925"/>
            </a:xfrm>
            <a:prstGeom prst="rect">
              <a:avLst/>
            </a:prstGeom>
          </p:spPr>
          <p:txBody>
            <a:bodyPr wrap="square">
              <a:spAutoFit/>
            </a:bodyPr>
            <a:lstStyle/>
            <a:p>
              <a:pPr>
                <a:lnSpc>
                  <a:spcPct val="130000"/>
                </a:lnSpc>
              </a:pPr>
              <a:r>
                <a:rPr lang="en-US" altLang="zh-CN" sz="1600" dirty="0"/>
                <a:t> </a:t>
              </a:r>
              <a:r>
                <a:rPr lang="en-US" altLang="zh-CN" sz="1600" dirty="0">
                  <a:solidFill>
                    <a:schemeClr val="accent5">
                      <a:lumMod val="50000"/>
                    </a:schemeClr>
                  </a:solidFill>
                  <a:cs typeface="+mn-ea"/>
                </a:rPr>
                <a:t>• </a:t>
              </a:r>
              <a:r>
                <a:rPr lang="zh-CN" altLang="en-US" sz="1600" dirty="0">
                  <a:solidFill>
                    <a:schemeClr val="accent5">
                      <a:lumMod val="50000"/>
                    </a:schemeClr>
                  </a:solidFill>
                  <a:cs typeface="+mn-ea"/>
                </a:rPr>
                <a:t>全区分慢性病及危险因素监测，数据互联互通</a:t>
              </a:r>
              <a:endParaRPr lang="zh-CN" altLang="en-US" sz="1600" dirty="0">
                <a:solidFill>
                  <a:schemeClr val="accent5">
                    <a:lumMod val="50000"/>
                  </a:schemeClr>
                </a:solidFill>
                <a:cs typeface="+mn-ea"/>
              </a:endParaRPr>
            </a:p>
            <a:p>
              <a:pPr>
                <a:lnSpc>
                  <a:spcPct val="130000"/>
                </a:lnSpc>
              </a:pPr>
              <a:r>
                <a:rPr lang="en-US" altLang="zh-CN" sz="1600" dirty="0">
                  <a:solidFill>
                    <a:schemeClr val="accent5">
                      <a:lumMod val="50000"/>
                    </a:schemeClr>
                  </a:solidFill>
                  <a:cs typeface="+mn-ea"/>
                </a:rPr>
                <a:t> • </a:t>
              </a:r>
              <a:r>
                <a:rPr lang="zh-CN" altLang="en-US" sz="1600" dirty="0">
                  <a:solidFill>
                    <a:schemeClr val="accent5">
                      <a:lumMod val="50000"/>
                    </a:schemeClr>
                  </a:solidFill>
                  <a:cs typeface="+mn-ea"/>
                </a:rPr>
                <a:t>每</a:t>
              </a:r>
              <a:r>
                <a:rPr lang="en-US" altLang="zh-CN" sz="1600" dirty="0">
                  <a:solidFill>
                    <a:schemeClr val="accent5">
                      <a:lumMod val="50000"/>
                    </a:schemeClr>
                  </a:solidFill>
                  <a:cs typeface="+mn-ea"/>
                </a:rPr>
                <a:t>5</a:t>
              </a:r>
              <a:r>
                <a:rPr lang="zh-CN" altLang="en-US" sz="1600" dirty="0">
                  <a:solidFill>
                    <a:schemeClr val="accent5">
                      <a:lumMod val="50000"/>
                    </a:schemeClr>
                  </a:solidFill>
                  <a:cs typeface="+mn-ea"/>
                </a:rPr>
                <a:t>年开展一次专项调查，定期发布报告</a:t>
              </a:r>
              <a:endParaRPr lang="zh-CN" altLang="en-US" sz="1600" dirty="0">
                <a:solidFill>
                  <a:schemeClr val="accent5">
                    <a:lumMod val="50000"/>
                  </a:schemeClr>
                </a:solidFill>
                <a:cs typeface="+mn-ea"/>
              </a:endParaRPr>
            </a:p>
            <a:p>
              <a:pPr>
                <a:lnSpc>
                  <a:spcPct val="130000"/>
                </a:lnSpc>
              </a:pPr>
              <a:endParaRPr lang="zh-CN" altLang="en-US" sz="1600" dirty="0">
                <a:solidFill>
                  <a:schemeClr val="accent5">
                    <a:lumMod val="50000"/>
                  </a:schemeClr>
                </a:solidFill>
                <a:cs typeface="+mn-ea"/>
              </a:endParaRPr>
            </a:p>
          </p:txBody>
        </p:sp>
      </p:grpSp>
      <p:grpSp>
        <p:nvGrpSpPr>
          <p:cNvPr id="39" name="组合 38"/>
          <p:cNvGrpSpPr/>
          <p:nvPr>
            <p:custDataLst>
              <p:tags r:id="rId6"/>
            </p:custDataLst>
          </p:nvPr>
        </p:nvGrpSpPr>
        <p:grpSpPr>
          <a:xfrm>
            <a:off x="1036800" y="3308247"/>
            <a:ext cx="9881424" cy="1308311"/>
            <a:chOff x="1006955" y="1702383"/>
            <a:chExt cx="9881424" cy="1308311"/>
          </a:xfrm>
        </p:grpSpPr>
        <p:grpSp>
          <p:nvGrpSpPr>
            <p:cNvPr id="45" name="组合 44"/>
            <p:cNvGrpSpPr/>
            <p:nvPr/>
          </p:nvGrpSpPr>
          <p:grpSpPr>
            <a:xfrm>
              <a:off x="1006955" y="1702383"/>
              <a:ext cx="2054225" cy="423672"/>
              <a:chOff x="1066611" y="1816683"/>
              <a:chExt cx="2054225" cy="423672"/>
            </a:xfrm>
          </p:grpSpPr>
          <p:sp>
            <p:nvSpPr>
              <p:cNvPr id="48" name="矩形 47"/>
              <p:cNvSpPr/>
              <p:nvPr>
                <p:custDataLst>
                  <p:tags r:id="rId7"/>
                </p:custDataLst>
              </p:nvPr>
            </p:nvSpPr>
            <p:spPr>
              <a:xfrm>
                <a:off x="1188531" y="1816683"/>
                <a:ext cx="1932305" cy="399357"/>
              </a:xfrm>
              <a:prstGeom prst="rect">
                <a:avLst/>
              </a:prstGeom>
            </p:spPr>
            <p:txBody>
              <a:bodyPr wrap="square">
                <a:spAutoFit/>
              </a:bodyPr>
              <a:lstStyle/>
              <a:p>
                <a:pPr algn="ctr"/>
                <a:r>
                  <a:rPr lang="zh-CN" altLang="en-US" sz="2400" b="1" dirty="0">
                    <a:solidFill>
                      <a:schemeClr val="accent5">
                        <a:lumMod val="50000"/>
                      </a:schemeClr>
                    </a:solidFill>
                  </a:rPr>
                  <a:t>创新引领</a:t>
                </a:r>
                <a:endParaRPr lang="zh-CN" altLang="en-US" sz="2400" b="1" dirty="0">
                  <a:solidFill>
                    <a:schemeClr val="accent5">
                      <a:lumMod val="50000"/>
                    </a:schemeClr>
                  </a:solidFill>
                </a:endParaRPr>
              </a:p>
            </p:txBody>
          </p:sp>
          <p:grpSp>
            <p:nvGrpSpPr>
              <p:cNvPr id="49" name="组合 48"/>
              <p:cNvGrpSpPr/>
              <p:nvPr/>
            </p:nvGrpSpPr>
            <p:grpSpPr>
              <a:xfrm>
                <a:off x="1066611" y="1894726"/>
                <a:ext cx="345629" cy="345629"/>
                <a:chOff x="3289746" y="954448"/>
                <a:chExt cx="287211" cy="287211"/>
              </a:xfrm>
            </p:grpSpPr>
            <p:sp>
              <p:nvSpPr>
                <p:cNvPr id="50" name="椭圆 49"/>
                <p:cNvSpPr/>
                <p:nvPr>
                  <p:custDataLst>
                    <p:tags r:id="rId8"/>
                  </p:custDataLst>
                </p:nvPr>
              </p:nvSpPr>
              <p:spPr>
                <a:xfrm>
                  <a:off x="3289746" y="954448"/>
                  <a:ext cx="287211" cy="287211"/>
                </a:xfrm>
                <a:prstGeom prst="ellips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1" name="iconfont-11607-6151368"/>
                <p:cNvSpPr>
                  <a:spLocks noChangeAspect="1"/>
                </p:cNvSpPr>
                <p:nvPr>
                  <p:custDataLst>
                    <p:tags r:id="rId9"/>
                  </p:custDataLst>
                </p:nvPr>
              </p:nvSpPr>
              <p:spPr bwMode="auto">
                <a:xfrm>
                  <a:off x="3314415" y="979117"/>
                  <a:ext cx="237871" cy="237871"/>
                </a:xfrm>
                <a:custGeom>
                  <a:avLst/>
                  <a:gdLst>
                    <a:gd name="T0" fmla="*/ 9510 w 12800"/>
                    <a:gd name="T1" fmla="*/ 7200 h 12800"/>
                    <a:gd name="T2" fmla="*/ 4800 w 12800"/>
                    <a:gd name="T3" fmla="*/ 11648 h 12800"/>
                    <a:gd name="T4" fmla="*/ 5872 w 12800"/>
                    <a:gd name="T5" fmla="*/ 12800 h 12800"/>
                    <a:gd name="T6" fmla="*/ 12800 w 12800"/>
                    <a:gd name="T7" fmla="*/ 6442 h 12800"/>
                    <a:gd name="T8" fmla="*/ 5926 w 12800"/>
                    <a:gd name="T9" fmla="*/ 0 h 12800"/>
                    <a:gd name="T10" fmla="*/ 4800 w 12800"/>
                    <a:gd name="T11" fmla="*/ 1236 h 12800"/>
                    <a:gd name="T12" fmla="*/ 9420 w 12800"/>
                    <a:gd name="T13" fmla="*/ 5600 h 12800"/>
                    <a:gd name="T14" fmla="*/ 0 w 12800"/>
                    <a:gd name="T15" fmla="*/ 5600 h 12800"/>
                    <a:gd name="T16" fmla="*/ 0 w 12800"/>
                    <a:gd name="T17" fmla="*/ 7200 h 12800"/>
                    <a:gd name="T18" fmla="*/ 9510 w 12800"/>
                    <a:gd name="T19" fmla="*/ 7200 h 128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800" h="12800">
                      <a:moveTo>
                        <a:pt x="9510" y="7200"/>
                      </a:moveTo>
                      <a:lnTo>
                        <a:pt x="4800" y="11648"/>
                      </a:lnTo>
                      <a:lnTo>
                        <a:pt x="5872" y="12800"/>
                      </a:lnTo>
                      <a:lnTo>
                        <a:pt x="12800" y="6442"/>
                      </a:lnTo>
                      <a:lnTo>
                        <a:pt x="5926" y="0"/>
                      </a:lnTo>
                      <a:lnTo>
                        <a:pt x="4800" y="1236"/>
                      </a:lnTo>
                      <a:lnTo>
                        <a:pt x="9420" y="5600"/>
                      </a:lnTo>
                      <a:lnTo>
                        <a:pt x="0" y="5600"/>
                      </a:lnTo>
                      <a:lnTo>
                        <a:pt x="0" y="7200"/>
                      </a:lnTo>
                      <a:lnTo>
                        <a:pt x="9510" y="7200"/>
                      </a:lnTo>
                      <a:close/>
                    </a:path>
                  </a:pathLst>
                </a:custGeom>
                <a:solidFill>
                  <a:schemeClr val="bg1"/>
                </a:solidFill>
                <a:ln>
                  <a:noFill/>
                </a:ln>
              </p:spPr>
            </p:sp>
          </p:grpSp>
        </p:grpSp>
        <p:sp>
          <p:nvSpPr>
            <p:cNvPr id="46" name="矩形 45"/>
            <p:cNvSpPr/>
            <p:nvPr>
              <p:custDataLst>
                <p:tags r:id="rId10"/>
              </p:custDataLst>
            </p:nvPr>
          </p:nvSpPr>
          <p:spPr>
            <a:xfrm>
              <a:off x="1352296" y="2279809"/>
              <a:ext cx="9536083" cy="730885"/>
            </a:xfrm>
            <a:prstGeom prst="rect">
              <a:avLst/>
            </a:prstGeom>
          </p:spPr>
          <p:txBody>
            <a:bodyPr wrap="square">
              <a:spAutoFit/>
            </a:bodyPr>
            <a:lstStyle/>
            <a:p>
              <a:pPr algn="l">
                <a:lnSpc>
                  <a:spcPct val="130000"/>
                </a:lnSpc>
              </a:pPr>
              <a:r>
                <a:rPr lang="en-US" altLang="zh-CN" sz="1600" dirty="0">
                  <a:solidFill>
                    <a:schemeClr val="accent5">
                      <a:lumMod val="50000"/>
                    </a:schemeClr>
                  </a:solidFill>
                  <a:cs typeface="+mn-ea"/>
                </a:rPr>
                <a:t> • </a:t>
              </a:r>
              <a:r>
                <a:rPr lang="zh-CN" altLang="en-US" sz="1600" dirty="0">
                  <a:solidFill>
                    <a:schemeClr val="accent5">
                      <a:lumMod val="50000"/>
                    </a:schemeClr>
                  </a:solidFill>
                  <a:cs typeface="+mn-ea"/>
                </a:rPr>
                <a:t>结合地方实际，探索防控新模式、新方法</a:t>
              </a:r>
              <a:endParaRPr lang="zh-CN" altLang="en-US" sz="1600" dirty="0">
                <a:solidFill>
                  <a:schemeClr val="accent5">
                    <a:lumMod val="50000"/>
                  </a:schemeClr>
                </a:solidFill>
                <a:cs typeface="+mn-ea"/>
              </a:endParaRPr>
            </a:p>
            <a:p>
              <a:pPr algn="l">
                <a:lnSpc>
                  <a:spcPct val="130000"/>
                </a:lnSpc>
              </a:pPr>
              <a:r>
                <a:rPr lang="en-US" altLang="zh-CN" sz="1600" dirty="0">
                  <a:solidFill>
                    <a:schemeClr val="accent5">
                      <a:lumMod val="50000"/>
                    </a:schemeClr>
                  </a:solidFill>
                  <a:cs typeface="+mn-ea"/>
                </a:rPr>
                <a:t> • </a:t>
              </a:r>
              <a:r>
                <a:rPr lang="zh-CN" altLang="en-US" sz="1600" dirty="0">
                  <a:solidFill>
                    <a:schemeClr val="accent5">
                      <a:lumMod val="50000"/>
                    </a:schemeClr>
                  </a:solidFill>
                  <a:cs typeface="+mn-ea"/>
                </a:rPr>
                <a:t>总结推广先进经验</a:t>
              </a:r>
              <a:endParaRPr lang="zh-CN" altLang="en-US" sz="1600" dirty="0">
                <a:solidFill>
                  <a:schemeClr val="accent5">
                    <a:lumMod val="50000"/>
                  </a:schemeClr>
                </a:solidFill>
                <a:cs typeface="+mn-ea"/>
              </a:endParaRPr>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组合 4"/>
          <p:cNvGrpSpPr/>
          <p:nvPr/>
        </p:nvGrpSpPr>
        <p:grpSpPr>
          <a:xfrm>
            <a:off x="348615" y="5300980"/>
            <a:ext cx="11494135" cy="1400810"/>
            <a:chOff x="481487" y="4058086"/>
            <a:chExt cx="11494234" cy="895164"/>
          </a:xfrm>
        </p:grpSpPr>
        <p:sp>
          <p:nvSpPr>
            <p:cNvPr id="4" name="梯形 3"/>
            <p:cNvSpPr/>
            <p:nvPr/>
          </p:nvSpPr>
          <p:spPr>
            <a:xfrm>
              <a:off x="481487" y="4058086"/>
              <a:ext cx="11494234" cy="668263"/>
            </a:xfrm>
            <a:prstGeom prst="trapezoid">
              <a:avLst>
                <a:gd name="adj" fmla="val 103028"/>
              </a:avLst>
            </a:prstGeom>
            <a:gradFill>
              <a:gsLst>
                <a:gs pos="0">
                  <a:schemeClr val="bg1">
                    <a:lumMod val="75000"/>
                    <a:alpha val="49000"/>
                  </a:schemeClr>
                </a:gs>
                <a:gs pos="100000">
                  <a:schemeClr val="bg1"/>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6" name="梯形 85"/>
            <p:cNvSpPr/>
            <p:nvPr/>
          </p:nvSpPr>
          <p:spPr>
            <a:xfrm flipV="1">
              <a:off x="481487" y="4715806"/>
              <a:ext cx="11494234" cy="237444"/>
            </a:xfrm>
            <a:prstGeom prst="trapezoid">
              <a:avLst>
                <a:gd name="adj" fmla="val 103028"/>
              </a:avLst>
            </a:prstGeom>
            <a:gradFill>
              <a:gsLst>
                <a:gs pos="0">
                  <a:schemeClr val="bg1">
                    <a:lumMod val="75000"/>
                    <a:alpha val="18000"/>
                  </a:schemeClr>
                </a:gs>
                <a:gs pos="100000">
                  <a:schemeClr val="bg1"/>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8" name="组合 17"/>
          <p:cNvGrpSpPr/>
          <p:nvPr/>
        </p:nvGrpSpPr>
        <p:grpSpPr>
          <a:xfrm>
            <a:off x="481488" y="468038"/>
            <a:ext cx="397168" cy="311888"/>
            <a:chOff x="377024" y="308837"/>
            <a:chExt cx="463343" cy="363854"/>
          </a:xfrm>
        </p:grpSpPr>
        <p:sp>
          <p:nvSpPr>
            <p:cNvPr id="17" name="等腰三角形 16"/>
            <p:cNvSpPr/>
            <p:nvPr/>
          </p:nvSpPr>
          <p:spPr>
            <a:xfrm rot="5400000">
              <a:off x="501606" y="333930"/>
              <a:ext cx="363854" cy="313668"/>
            </a:xfrm>
            <a:prstGeom prst="triangl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等腰三角形 15"/>
            <p:cNvSpPr/>
            <p:nvPr/>
          </p:nvSpPr>
          <p:spPr>
            <a:xfrm rot="5400000">
              <a:off x="356429" y="362045"/>
              <a:ext cx="298630" cy="257440"/>
            </a:xfrm>
            <a:prstGeom prs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9" name="矩形 18"/>
          <p:cNvSpPr/>
          <p:nvPr/>
        </p:nvSpPr>
        <p:spPr>
          <a:xfrm>
            <a:off x="1006955" y="331594"/>
            <a:ext cx="2621280" cy="583565"/>
          </a:xfrm>
          <a:prstGeom prst="rect">
            <a:avLst/>
          </a:prstGeom>
        </p:spPr>
        <p:txBody>
          <a:bodyPr wrap="none">
            <a:spAutoFit/>
          </a:bodyPr>
          <a:lstStyle/>
          <a:p>
            <a:pPr algn="l"/>
            <a:r>
              <a:rPr lang="zh-CN" altLang="en-US" sz="3200" b="1" dirty="0">
                <a:solidFill>
                  <a:schemeClr val="accent1">
                    <a:lumMod val="50000"/>
                  </a:schemeClr>
                </a:solidFill>
              </a:rPr>
              <a:t>新旧政策差异</a:t>
            </a:r>
            <a:endParaRPr lang="zh-CN" altLang="en-US" sz="3200" b="1" dirty="0">
              <a:solidFill>
                <a:schemeClr val="accent1">
                  <a:lumMod val="50000"/>
                </a:schemeClr>
              </a:solidFill>
            </a:endParaRPr>
          </a:p>
        </p:txBody>
      </p:sp>
      <p:grpSp>
        <p:nvGrpSpPr>
          <p:cNvPr id="3" name="组合 2"/>
          <p:cNvGrpSpPr/>
          <p:nvPr>
            <p:custDataLst>
              <p:tags r:id="rId1"/>
            </p:custDataLst>
          </p:nvPr>
        </p:nvGrpSpPr>
        <p:grpSpPr>
          <a:xfrm>
            <a:off x="833120" y="1385570"/>
            <a:ext cx="2778125" cy="3810000"/>
            <a:chOff x="1129349" y="2207317"/>
            <a:chExt cx="2780985" cy="3075044"/>
          </a:xfrm>
        </p:grpSpPr>
        <p:sp>
          <p:nvSpPr>
            <p:cNvPr id="42" name="矩形 41"/>
            <p:cNvSpPr/>
            <p:nvPr>
              <p:custDataLst>
                <p:tags r:id="rId2"/>
              </p:custDataLst>
            </p:nvPr>
          </p:nvSpPr>
          <p:spPr>
            <a:xfrm>
              <a:off x="1129349" y="2207317"/>
              <a:ext cx="2780985" cy="3075044"/>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43" name="矩形 42"/>
            <p:cNvSpPr/>
            <p:nvPr>
              <p:custDataLst>
                <p:tags r:id="rId3"/>
              </p:custDataLst>
            </p:nvPr>
          </p:nvSpPr>
          <p:spPr>
            <a:xfrm>
              <a:off x="1390066" y="3201529"/>
              <a:ext cx="2372906" cy="1623111"/>
            </a:xfrm>
            <a:prstGeom prst="rect">
              <a:avLst/>
            </a:prstGeom>
          </p:spPr>
          <p:txBody>
            <a:bodyPr wrap="square">
              <a:spAutoFit/>
            </a:bodyPr>
            <a:lstStyle/>
            <a:p>
              <a:pPr>
                <a:lnSpc>
                  <a:spcPct val="130000"/>
                </a:lnSpc>
              </a:pPr>
              <a:r>
                <a:rPr lang="zh-CN" altLang="en-US" sz="1600" dirty="0">
                  <a:solidFill>
                    <a:schemeClr val="bg1"/>
                  </a:solidFill>
                </a:rPr>
                <a:t>居民重点慢性病核心知识知晓率</a:t>
              </a:r>
              <a:r>
                <a:rPr lang="en-US" altLang="zh-CN" sz="1600" dirty="0">
                  <a:solidFill>
                    <a:schemeClr val="bg1"/>
                  </a:solidFill>
                </a:rPr>
                <a:t>≥70%</a:t>
              </a:r>
              <a:r>
                <a:rPr lang="zh-CN" altLang="en-US" sz="1600" dirty="0">
                  <a:solidFill>
                    <a:schemeClr val="bg1"/>
                  </a:solidFill>
                </a:rPr>
                <a:t>。居民健康素养水平</a:t>
              </a:r>
              <a:r>
                <a:rPr lang="en-US" altLang="zh-CN" sz="1600" dirty="0">
                  <a:solidFill>
                    <a:schemeClr val="bg1"/>
                  </a:solidFill>
                </a:rPr>
                <a:t>≥25%</a:t>
              </a:r>
              <a:r>
                <a:rPr lang="zh-CN" altLang="en-US" sz="1600" dirty="0">
                  <a:solidFill>
                    <a:schemeClr val="bg1"/>
                  </a:solidFill>
                </a:rPr>
                <a:t>。</a:t>
              </a:r>
              <a:r>
                <a:rPr lang="en-US" altLang="zh-CN" sz="1600" dirty="0">
                  <a:solidFill>
                    <a:schemeClr val="bg1"/>
                  </a:solidFill>
                </a:rPr>
                <a:t>30</a:t>
              </a:r>
              <a:r>
                <a:rPr lang="zh-CN" altLang="en-US" sz="1600" dirty="0">
                  <a:solidFill>
                    <a:schemeClr val="bg1"/>
                  </a:solidFill>
                </a:rPr>
                <a:t>岁以上高血压知晓率</a:t>
              </a:r>
              <a:r>
                <a:rPr lang="en-US" altLang="zh-CN" sz="1600" dirty="0">
                  <a:solidFill>
                    <a:schemeClr val="bg1"/>
                  </a:solidFill>
                </a:rPr>
                <a:t>≥60%</a:t>
              </a:r>
              <a:r>
                <a:rPr lang="zh-CN" altLang="en-US" sz="1600" dirty="0">
                  <a:solidFill>
                    <a:schemeClr val="bg1"/>
                  </a:solidFill>
                </a:rPr>
                <a:t>，</a:t>
              </a:r>
              <a:r>
                <a:rPr lang="en-US" altLang="zh-CN" sz="1600" dirty="0">
                  <a:solidFill>
                    <a:schemeClr val="bg1"/>
                  </a:solidFill>
                </a:rPr>
                <a:t>18</a:t>
              </a:r>
              <a:r>
                <a:rPr lang="zh-CN" altLang="en-US" sz="1600" dirty="0">
                  <a:solidFill>
                    <a:schemeClr val="bg1"/>
                  </a:solidFill>
                </a:rPr>
                <a:t>岁以上糖尿病知晓率</a:t>
              </a:r>
              <a:r>
                <a:rPr lang="en-US" altLang="zh-CN" sz="1600" dirty="0">
                  <a:solidFill>
                    <a:schemeClr val="bg1"/>
                  </a:solidFill>
                </a:rPr>
                <a:t>≥55%</a:t>
              </a:r>
              <a:r>
                <a:rPr lang="zh-CN" altLang="en-US" sz="1600" dirty="0">
                  <a:solidFill>
                    <a:schemeClr val="bg1"/>
                  </a:solidFill>
                </a:rPr>
                <a:t>。</a:t>
              </a:r>
              <a:endParaRPr lang="zh-CN" altLang="en-US" sz="1600" dirty="0">
                <a:solidFill>
                  <a:schemeClr val="bg1"/>
                </a:solidFill>
              </a:endParaRPr>
            </a:p>
          </p:txBody>
        </p:sp>
        <p:grpSp>
          <p:nvGrpSpPr>
            <p:cNvPr id="54" name="组合 53"/>
            <p:cNvGrpSpPr/>
            <p:nvPr/>
          </p:nvGrpSpPr>
          <p:grpSpPr>
            <a:xfrm>
              <a:off x="1277138" y="2523645"/>
              <a:ext cx="2372895" cy="470482"/>
              <a:chOff x="1328240" y="2074726"/>
              <a:chExt cx="2372895" cy="470482"/>
            </a:xfrm>
          </p:grpSpPr>
          <p:sp>
            <p:nvSpPr>
              <p:cNvPr id="58" name="矩形: 圆角 57"/>
              <p:cNvSpPr/>
              <p:nvPr>
                <p:custDataLst>
                  <p:tags r:id="rId4"/>
                </p:custDataLst>
              </p:nvPr>
            </p:nvSpPr>
            <p:spPr>
              <a:xfrm>
                <a:off x="1328240" y="2074726"/>
                <a:ext cx="2372895" cy="470482"/>
              </a:xfrm>
              <a:prstGeom prst="roundRect">
                <a:avLst>
                  <a:gd name="adj" fmla="val 50000"/>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7" name="矩形 56"/>
              <p:cNvSpPr/>
              <p:nvPr>
                <p:custDataLst>
                  <p:tags r:id="rId5"/>
                </p:custDataLst>
              </p:nvPr>
            </p:nvSpPr>
            <p:spPr>
              <a:xfrm>
                <a:off x="1652919" y="2159378"/>
                <a:ext cx="1723549" cy="321855"/>
              </a:xfrm>
              <a:prstGeom prst="rect">
                <a:avLst/>
              </a:prstGeom>
            </p:spPr>
            <p:txBody>
              <a:bodyPr wrap="square">
                <a:spAutoFit/>
              </a:bodyPr>
              <a:lstStyle/>
              <a:p>
                <a:pPr algn="ctr"/>
                <a:r>
                  <a:rPr lang="zh-CN" altLang="en-US" sz="2000" b="1" dirty="0">
                    <a:solidFill>
                      <a:schemeClr val="bg1"/>
                    </a:solidFill>
                  </a:rPr>
                  <a:t>知识知晓率</a:t>
                </a:r>
                <a:endParaRPr lang="zh-CN" altLang="en-US" sz="2000" b="1" dirty="0">
                  <a:solidFill>
                    <a:schemeClr val="bg1"/>
                  </a:solidFill>
                </a:endParaRPr>
              </a:p>
            </p:txBody>
          </p:sp>
        </p:grpSp>
      </p:grpSp>
      <p:grpSp>
        <p:nvGrpSpPr>
          <p:cNvPr id="73" name="组合 72"/>
          <p:cNvGrpSpPr/>
          <p:nvPr>
            <p:custDataLst>
              <p:tags r:id="rId6"/>
            </p:custDataLst>
          </p:nvPr>
        </p:nvGrpSpPr>
        <p:grpSpPr>
          <a:xfrm>
            <a:off x="4567125" y="1391697"/>
            <a:ext cx="2778125" cy="3804285"/>
            <a:chOff x="1129349" y="2207317"/>
            <a:chExt cx="2781251" cy="3808566"/>
          </a:xfrm>
        </p:grpSpPr>
        <p:sp>
          <p:nvSpPr>
            <p:cNvPr id="74" name="矩形 73"/>
            <p:cNvSpPr/>
            <p:nvPr>
              <p:custDataLst>
                <p:tags r:id="rId7"/>
              </p:custDataLst>
            </p:nvPr>
          </p:nvSpPr>
          <p:spPr>
            <a:xfrm>
              <a:off x="1129349" y="2207317"/>
              <a:ext cx="2781251" cy="3808566"/>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75" name="矩形 74"/>
            <p:cNvSpPr/>
            <p:nvPr>
              <p:custDataLst>
                <p:tags r:id="rId8"/>
              </p:custDataLst>
            </p:nvPr>
          </p:nvSpPr>
          <p:spPr>
            <a:xfrm>
              <a:off x="1398965" y="3340418"/>
              <a:ext cx="2372906" cy="2251701"/>
            </a:xfrm>
            <a:prstGeom prst="rect">
              <a:avLst/>
            </a:prstGeom>
          </p:spPr>
          <p:txBody>
            <a:bodyPr wrap="square">
              <a:spAutoFit/>
            </a:bodyPr>
            <a:lstStyle/>
            <a:p>
              <a:pPr>
                <a:lnSpc>
                  <a:spcPct val="130000"/>
                </a:lnSpc>
              </a:pPr>
              <a:r>
                <a:rPr lang="zh-CN" altLang="en-US" sz="1200" dirty="0">
                  <a:solidFill>
                    <a:schemeClr val="bg1"/>
                  </a:solidFill>
                </a:rPr>
                <a:t>1</a:t>
              </a:r>
              <a:r>
                <a:rPr lang="en-US" altLang="zh-CN" sz="1200" dirty="0">
                  <a:solidFill>
                    <a:schemeClr val="bg1"/>
                  </a:solidFill>
                </a:rPr>
                <a:t>5</a:t>
              </a:r>
              <a:r>
                <a:rPr lang="zh-CN" altLang="en-US" sz="1200" dirty="0">
                  <a:solidFill>
                    <a:schemeClr val="bg1"/>
                  </a:solidFill>
                </a:rPr>
                <a:t>岁及以上人群吸烟率低于</a:t>
              </a:r>
              <a:r>
                <a:rPr lang="en-US" altLang="zh-CN" sz="1200" dirty="0">
                  <a:solidFill>
                    <a:schemeClr val="bg1"/>
                  </a:solidFill>
                </a:rPr>
                <a:t>20%</a:t>
              </a:r>
              <a:r>
                <a:rPr lang="zh-CN" altLang="en-US" sz="1200" dirty="0">
                  <a:solidFill>
                    <a:schemeClr val="bg1"/>
                  </a:solidFill>
                </a:rPr>
                <a:t>，开展工间健身活动单位覆盖率</a:t>
              </a:r>
              <a:r>
                <a:rPr lang="en-US" altLang="zh-CN" sz="1200" dirty="0">
                  <a:solidFill>
                    <a:schemeClr val="bg1"/>
                  </a:solidFill>
                </a:rPr>
                <a:t>≥80%</a:t>
              </a:r>
              <a:r>
                <a:rPr lang="zh-CN" altLang="en-US" sz="1200" dirty="0">
                  <a:solidFill>
                    <a:schemeClr val="bg1"/>
                  </a:solidFill>
                </a:rPr>
                <a:t>，社区</a:t>
              </a:r>
              <a:r>
                <a:rPr lang="en-US" altLang="zh-CN" sz="1200" dirty="0">
                  <a:solidFill>
                    <a:schemeClr val="bg1"/>
                  </a:solidFill>
                </a:rPr>
                <a:t>15</a:t>
              </a:r>
              <a:r>
                <a:rPr lang="zh-CN" altLang="en-US" sz="1200" dirty="0">
                  <a:solidFill>
                    <a:schemeClr val="bg1"/>
                  </a:solidFill>
                </a:rPr>
                <a:t>分钟健身圈</a:t>
              </a:r>
              <a:r>
                <a:rPr lang="en-US" altLang="zh-CN" sz="1200" dirty="0">
                  <a:solidFill>
                    <a:schemeClr val="bg1"/>
                  </a:solidFill>
                </a:rPr>
                <a:t>/</a:t>
              </a:r>
              <a:r>
                <a:rPr lang="zh-CN" altLang="en-US" sz="1200" dirty="0">
                  <a:solidFill>
                    <a:schemeClr val="bg1"/>
                  </a:solidFill>
                </a:rPr>
                <a:t>农村行政村体育设施覆盖率达到</a:t>
              </a:r>
              <a:r>
                <a:rPr lang="en-US" altLang="zh-CN" sz="1200" dirty="0">
                  <a:solidFill>
                    <a:schemeClr val="bg1"/>
                  </a:solidFill>
                </a:rPr>
                <a:t>100%</a:t>
              </a:r>
              <a:r>
                <a:rPr lang="zh-CN" altLang="en-US" sz="1200" dirty="0">
                  <a:solidFill>
                    <a:schemeClr val="bg1"/>
                  </a:solidFill>
                </a:rPr>
                <a:t>，每年机关、企事业单位组织开展至少</a:t>
              </a:r>
              <a:r>
                <a:rPr lang="en-US" altLang="zh-CN" sz="1200" dirty="0">
                  <a:solidFill>
                    <a:schemeClr val="bg1"/>
                  </a:solidFill>
                </a:rPr>
                <a:t>1</a:t>
              </a:r>
              <a:r>
                <a:rPr lang="zh-CN" altLang="en-US" sz="1200" dirty="0">
                  <a:solidFill>
                    <a:schemeClr val="bg1"/>
                  </a:solidFill>
                </a:rPr>
                <a:t>次健身竞赛活动，经常参加体育锻炼人口比例</a:t>
              </a:r>
              <a:r>
                <a:rPr lang="en-US" altLang="zh-CN" sz="1200" dirty="0">
                  <a:solidFill>
                    <a:schemeClr val="bg1"/>
                  </a:solidFill>
                </a:rPr>
                <a:t>≥40%</a:t>
              </a:r>
              <a:r>
                <a:rPr lang="zh-CN" altLang="en-US" sz="1200" dirty="0">
                  <a:solidFill>
                    <a:schemeClr val="bg1"/>
                  </a:solidFill>
                </a:rPr>
                <a:t>。食盐与食用油的摄入量低于本省平均水平</a:t>
              </a:r>
              <a:r>
                <a:rPr lang="en-US" altLang="zh-CN" sz="1200" dirty="0">
                  <a:solidFill>
                    <a:schemeClr val="bg1"/>
                  </a:solidFill>
                </a:rPr>
                <a:t>3%</a:t>
              </a:r>
              <a:r>
                <a:rPr lang="zh-CN" altLang="en-US" sz="1200" dirty="0">
                  <a:solidFill>
                    <a:schemeClr val="bg1"/>
                  </a:solidFill>
                </a:rPr>
                <a:t>以上。</a:t>
              </a:r>
              <a:endParaRPr lang="zh-CN" altLang="en-US" sz="1200" dirty="0">
                <a:solidFill>
                  <a:schemeClr val="bg1"/>
                </a:solidFill>
              </a:endParaRPr>
            </a:p>
          </p:txBody>
        </p:sp>
        <p:grpSp>
          <p:nvGrpSpPr>
            <p:cNvPr id="76" name="组合 75"/>
            <p:cNvGrpSpPr/>
            <p:nvPr/>
          </p:nvGrpSpPr>
          <p:grpSpPr>
            <a:xfrm>
              <a:off x="1333388" y="2523645"/>
              <a:ext cx="2372906" cy="569414"/>
              <a:chOff x="1384490" y="2074726"/>
              <a:chExt cx="2372906" cy="569414"/>
            </a:xfrm>
          </p:grpSpPr>
          <p:sp>
            <p:nvSpPr>
              <p:cNvPr id="77" name="矩形: 圆角 76"/>
              <p:cNvSpPr/>
              <p:nvPr>
                <p:custDataLst>
                  <p:tags r:id="rId9"/>
                </p:custDataLst>
              </p:nvPr>
            </p:nvSpPr>
            <p:spPr>
              <a:xfrm>
                <a:off x="1384490" y="2074726"/>
                <a:ext cx="2372906" cy="569414"/>
              </a:xfrm>
              <a:prstGeom prst="roundRect">
                <a:avLst>
                  <a:gd name="adj" fmla="val 50000"/>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8" name="矩形 77"/>
              <p:cNvSpPr/>
              <p:nvPr>
                <p:custDataLst>
                  <p:tags r:id="rId10"/>
                </p:custDataLst>
              </p:nvPr>
            </p:nvSpPr>
            <p:spPr>
              <a:xfrm>
                <a:off x="1580929" y="2159378"/>
                <a:ext cx="1980029" cy="399229"/>
              </a:xfrm>
              <a:prstGeom prst="rect">
                <a:avLst/>
              </a:prstGeom>
            </p:spPr>
            <p:txBody>
              <a:bodyPr wrap="square">
                <a:spAutoFit/>
              </a:bodyPr>
              <a:lstStyle/>
              <a:p>
                <a:r>
                  <a:rPr lang="zh-CN" altLang="en-US" sz="2000" b="1" dirty="0">
                    <a:solidFill>
                      <a:schemeClr val="bg1"/>
                    </a:solidFill>
                    <a:cs typeface="+mn-ea"/>
                    <a:sym typeface="+mn-lt"/>
                  </a:rPr>
                  <a:t>健康行为形成率</a:t>
                </a:r>
                <a:endParaRPr lang="zh-CN" altLang="en-US" sz="2000" b="1" dirty="0">
                  <a:solidFill>
                    <a:schemeClr val="bg1"/>
                  </a:solidFill>
                  <a:cs typeface="+mn-ea"/>
                  <a:sym typeface="+mn-lt"/>
                </a:endParaRPr>
              </a:p>
            </p:txBody>
          </p:sp>
        </p:grpSp>
      </p:grpSp>
      <p:grpSp>
        <p:nvGrpSpPr>
          <p:cNvPr id="79" name="组合 78"/>
          <p:cNvGrpSpPr/>
          <p:nvPr>
            <p:custDataLst>
              <p:tags r:id="rId11"/>
            </p:custDataLst>
          </p:nvPr>
        </p:nvGrpSpPr>
        <p:grpSpPr>
          <a:xfrm>
            <a:off x="8448295" y="1385884"/>
            <a:ext cx="3105150" cy="3810000"/>
            <a:chOff x="993323" y="2207317"/>
            <a:chExt cx="3108644" cy="3814288"/>
          </a:xfrm>
        </p:grpSpPr>
        <p:sp>
          <p:nvSpPr>
            <p:cNvPr id="80" name="矩形 79"/>
            <p:cNvSpPr/>
            <p:nvPr>
              <p:custDataLst>
                <p:tags r:id="rId12"/>
              </p:custDataLst>
            </p:nvPr>
          </p:nvSpPr>
          <p:spPr>
            <a:xfrm>
              <a:off x="993323" y="2207317"/>
              <a:ext cx="3108644" cy="3814288"/>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81" name="矩形 80"/>
            <p:cNvSpPr/>
            <p:nvPr>
              <p:custDataLst>
                <p:tags r:id="rId13"/>
              </p:custDataLst>
            </p:nvPr>
          </p:nvSpPr>
          <p:spPr>
            <a:xfrm>
              <a:off x="1398965" y="3340418"/>
              <a:ext cx="2372906" cy="2050180"/>
            </a:xfrm>
            <a:prstGeom prst="rect">
              <a:avLst/>
            </a:prstGeom>
          </p:spPr>
          <p:txBody>
            <a:bodyPr wrap="square">
              <a:spAutoFit/>
            </a:bodyPr>
            <a:lstStyle/>
            <a:p>
              <a:pPr>
                <a:lnSpc>
                  <a:spcPct val="130000"/>
                </a:lnSpc>
              </a:pPr>
              <a:r>
                <a:rPr lang="en-US" altLang="zh-CN" sz="1400" dirty="0">
                  <a:solidFill>
                    <a:schemeClr val="bg1"/>
                  </a:solidFill>
                </a:rPr>
                <a:t>35</a:t>
              </a:r>
              <a:r>
                <a:rPr lang="zh-CN" altLang="en-US" sz="1400" dirty="0">
                  <a:solidFill>
                    <a:schemeClr val="bg1"/>
                  </a:solidFill>
                </a:rPr>
                <a:t>岁以上高血压患者规范管理率达到</a:t>
              </a:r>
              <a:r>
                <a:rPr lang="en-US" altLang="zh-CN" sz="1400" dirty="0">
                  <a:solidFill>
                    <a:schemeClr val="bg1"/>
                  </a:solidFill>
                </a:rPr>
                <a:t>70%</a:t>
              </a:r>
              <a:r>
                <a:rPr lang="zh-CN" altLang="en-US" sz="1400" dirty="0">
                  <a:solidFill>
                    <a:schemeClr val="bg1"/>
                  </a:solidFill>
                </a:rPr>
                <a:t>，</a:t>
              </a:r>
              <a:r>
                <a:rPr lang="en-US" altLang="zh-CN" sz="1400" dirty="0">
                  <a:solidFill>
                    <a:schemeClr val="bg1"/>
                  </a:solidFill>
                </a:rPr>
                <a:t>35</a:t>
              </a:r>
              <a:r>
                <a:rPr lang="zh-CN" altLang="en-US" sz="1400" dirty="0">
                  <a:solidFill>
                    <a:schemeClr val="bg1"/>
                  </a:solidFill>
                </a:rPr>
                <a:t>岁以上糖尿病患者规范管理率达到</a:t>
              </a:r>
              <a:r>
                <a:rPr lang="en-US" altLang="zh-CN" sz="1400" dirty="0">
                  <a:solidFill>
                    <a:schemeClr val="bg1"/>
                  </a:solidFill>
                </a:rPr>
                <a:t>70%</a:t>
              </a:r>
              <a:r>
                <a:rPr lang="zh-CN" altLang="en-US" sz="1400" dirty="0">
                  <a:solidFill>
                    <a:schemeClr val="bg1"/>
                  </a:solidFill>
                </a:rPr>
                <a:t>；家庭医生签约服务覆盖率高于本省平均水平</a:t>
              </a:r>
              <a:r>
                <a:rPr lang="en-US" altLang="zh-CN" sz="1400" dirty="0">
                  <a:solidFill>
                    <a:schemeClr val="bg1"/>
                  </a:solidFill>
                </a:rPr>
                <a:t>30%</a:t>
              </a:r>
              <a:r>
                <a:rPr lang="zh-CN" altLang="en-US" sz="1400" dirty="0">
                  <a:solidFill>
                    <a:schemeClr val="bg1"/>
                  </a:solidFill>
                </a:rPr>
                <a:t>及以上，自我健康管理小组社区覆盖率达到</a:t>
              </a:r>
              <a:r>
                <a:rPr lang="en-US" altLang="zh-CN" sz="1400" dirty="0">
                  <a:solidFill>
                    <a:schemeClr val="bg1"/>
                  </a:solidFill>
                </a:rPr>
                <a:t>50%</a:t>
              </a:r>
              <a:r>
                <a:rPr lang="zh-CN" altLang="en-US" sz="1400" dirty="0">
                  <a:solidFill>
                    <a:schemeClr val="bg1"/>
                  </a:solidFill>
                </a:rPr>
                <a:t>以上。</a:t>
              </a:r>
              <a:endParaRPr lang="zh-CN" altLang="en-US" sz="1400" dirty="0">
                <a:solidFill>
                  <a:schemeClr val="bg1"/>
                </a:solidFill>
              </a:endParaRPr>
            </a:p>
          </p:txBody>
        </p:sp>
        <p:grpSp>
          <p:nvGrpSpPr>
            <p:cNvPr id="82" name="组合 81"/>
            <p:cNvGrpSpPr/>
            <p:nvPr/>
          </p:nvGrpSpPr>
          <p:grpSpPr>
            <a:xfrm>
              <a:off x="1371279" y="2523645"/>
              <a:ext cx="2372906" cy="569414"/>
              <a:chOff x="1422381" y="2074726"/>
              <a:chExt cx="2372906" cy="569414"/>
            </a:xfrm>
          </p:grpSpPr>
          <p:sp>
            <p:nvSpPr>
              <p:cNvPr id="83" name="矩形: 圆角 82"/>
              <p:cNvSpPr/>
              <p:nvPr>
                <p:custDataLst>
                  <p:tags r:id="rId14"/>
                </p:custDataLst>
              </p:nvPr>
            </p:nvSpPr>
            <p:spPr>
              <a:xfrm>
                <a:off x="1422381" y="2074726"/>
                <a:ext cx="2372906" cy="569414"/>
              </a:xfrm>
              <a:prstGeom prst="roundRect">
                <a:avLst>
                  <a:gd name="adj" fmla="val 50000"/>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4" name="矩形 83"/>
              <p:cNvSpPr/>
              <p:nvPr>
                <p:custDataLst>
                  <p:tags r:id="rId15"/>
                </p:custDataLst>
              </p:nvPr>
            </p:nvSpPr>
            <p:spPr>
              <a:xfrm>
                <a:off x="1490579" y="2159378"/>
                <a:ext cx="2236510" cy="399229"/>
              </a:xfrm>
              <a:prstGeom prst="rect">
                <a:avLst/>
              </a:prstGeom>
            </p:spPr>
            <p:txBody>
              <a:bodyPr wrap="square">
                <a:spAutoFit/>
              </a:bodyPr>
              <a:lstStyle/>
              <a:p>
                <a:pPr algn="ctr"/>
                <a:r>
                  <a:rPr lang="zh-CN" altLang="en-US" sz="2000" b="1" dirty="0">
                    <a:solidFill>
                      <a:schemeClr val="bg1"/>
                    </a:solidFill>
                  </a:rPr>
                  <a:t>慢性病管理率</a:t>
                </a:r>
                <a:endParaRPr lang="zh-CN" altLang="en-US" sz="2000" b="1" dirty="0">
                  <a:solidFill>
                    <a:schemeClr val="bg1"/>
                  </a:solidFill>
                </a:endParaRPr>
              </a:p>
            </p:txBody>
          </p:sp>
        </p:gr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组合 4"/>
          <p:cNvGrpSpPr/>
          <p:nvPr/>
        </p:nvGrpSpPr>
        <p:grpSpPr>
          <a:xfrm>
            <a:off x="348615" y="5300980"/>
            <a:ext cx="11494135" cy="1400810"/>
            <a:chOff x="481487" y="4058086"/>
            <a:chExt cx="11494234" cy="895164"/>
          </a:xfrm>
        </p:grpSpPr>
        <p:sp>
          <p:nvSpPr>
            <p:cNvPr id="4" name="梯形 3"/>
            <p:cNvSpPr/>
            <p:nvPr/>
          </p:nvSpPr>
          <p:spPr>
            <a:xfrm>
              <a:off x="481487" y="4058086"/>
              <a:ext cx="11494234" cy="668263"/>
            </a:xfrm>
            <a:prstGeom prst="trapezoid">
              <a:avLst>
                <a:gd name="adj" fmla="val 103028"/>
              </a:avLst>
            </a:prstGeom>
            <a:gradFill>
              <a:gsLst>
                <a:gs pos="0">
                  <a:schemeClr val="bg1">
                    <a:lumMod val="75000"/>
                    <a:alpha val="49000"/>
                  </a:schemeClr>
                </a:gs>
                <a:gs pos="100000">
                  <a:schemeClr val="bg1"/>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6" name="梯形 85"/>
            <p:cNvSpPr/>
            <p:nvPr/>
          </p:nvSpPr>
          <p:spPr>
            <a:xfrm flipV="1">
              <a:off x="481487" y="4715806"/>
              <a:ext cx="11494234" cy="237444"/>
            </a:xfrm>
            <a:prstGeom prst="trapezoid">
              <a:avLst>
                <a:gd name="adj" fmla="val 103028"/>
              </a:avLst>
            </a:prstGeom>
            <a:gradFill>
              <a:gsLst>
                <a:gs pos="0">
                  <a:schemeClr val="bg1">
                    <a:lumMod val="75000"/>
                    <a:alpha val="18000"/>
                  </a:schemeClr>
                </a:gs>
                <a:gs pos="100000">
                  <a:schemeClr val="bg1"/>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8" name="组合 17"/>
          <p:cNvGrpSpPr/>
          <p:nvPr/>
        </p:nvGrpSpPr>
        <p:grpSpPr>
          <a:xfrm>
            <a:off x="481488" y="468038"/>
            <a:ext cx="397168" cy="311888"/>
            <a:chOff x="377024" y="308837"/>
            <a:chExt cx="463343" cy="363854"/>
          </a:xfrm>
        </p:grpSpPr>
        <p:sp>
          <p:nvSpPr>
            <p:cNvPr id="17" name="等腰三角形 16"/>
            <p:cNvSpPr/>
            <p:nvPr/>
          </p:nvSpPr>
          <p:spPr>
            <a:xfrm rot="5400000">
              <a:off x="501606" y="333930"/>
              <a:ext cx="363854" cy="313668"/>
            </a:xfrm>
            <a:prstGeom prst="triangl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等腰三角形 15"/>
            <p:cNvSpPr/>
            <p:nvPr/>
          </p:nvSpPr>
          <p:spPr>
            <a:xfrm rot="5400000">
              <a:off x="356429" y="362045"/>
              <a:ext cx="298630" cy="257440"/>
            </a:xfrm>
            <a:prstGeom prs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9" name="矩形 18"/>
          <p:cNvSpPr/>
          <p:nvPr/>
        </p:nvSpPr>
        <p:spPr>
          <a:xfrm>
            <a:off x="1006955" y="331594"/>
            <a:ext cx="2621280" cy="583565"/>
          </a:xfrm>
          <a:prstGeom prst="rect">
            <a:avLst/>
          </a:prstGeom>
        </p:spPr>
        <p:txBody>
          <a:bodyPr wrap="none">
            <a:spAutoFit/>
          </a:bodyPr>
          <a:lstStyle/>
          <a:p>
            <a:pPr algn="l"/>
            <a:r>
              <a:rPr lang="zh-CN" altLang="en-US" sz="3200" b="1" dirty="0">
                <a:solidFill>
                  <a:schemeClr val="accent1">
                    <a:lumMod val="50000"/>
                  </a:schemeClr>
                </a:solidFill>
              </a:rPr>
              <a:t>新旧政策差异</a:t>
            </a:r>
            <a:endParaRPr lang="zh-CN" altLang="en-US" sz="3200" b="1" dirty="0">
              <a:solidFill>
                <a:schemeClr val="accent1">
                  <a:lumMod val="50000"/>
                </a:schemeClr>
              </a:solidFill>
            </a:endParaRPr>
          </a:p>
        </p:txBody>
      </p:sp>
      <p:grpSp>
        <p:nvGrpSpPr>
          <p:cNvPr id="3" name="组合 2"/>
          <p:cNvGrpSpPr/>
          <p:nvPr>
            <p:custDataLst>
              <p:tags r:id="rId1"/>
            </p:custDataLst>
          </p:nvPr>
        </p:nvGrpSpPr>
        <p:grpSpPr>
          <a:xfrm>
            <a:off x="833120" y="1385570"/>
            <a:ext cx="2778125" cy="3810000"/>
            <a:chOff x="1129349" y="2207317"/>
            <a:chExt cx="2780985" cy="3075044"/>
          </a:xfrm>
        </p:grpSpPr>
        <p:sp>
          <p:nvSpPr>
            <p:cNvPr id="42" name="矩形 41"/>
            <p:cNvSpPr/>
            <p:nvPr>
              <p:custDataLst>
                <p:tags r:id="rId2"/>
              </p:custDataLst>
            </p:nvPr>
          </p:nvSpPr>
          <p:spPr>
            <a:xfrm>
              <a:off x="1129349" y="2207317"/>
              <a:ext cx="2780985" cy="3075044"/>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43" name="矩形 42"/>
            <p:cNvSpPr/>
            <p:nvPr>
              <p:custDataLst>
                <p:tags r:id="rId3"/>
              </p:custDataLst>
            </p:nvPr>
          </p:nvSpPr>
          <p:spPr>
            <a:xfrm>
              <a:off x="1390066" y="3201529"/>
              <a:ext cx="2372906" cy="1106503"/>
            </a:xfrm>
            <a:prstGeom prst="rect">
              <a:avLst/>
            </a:prstGeom>
          </p:spPr>
          <p:txBody>
            <a:bodyPr wrap="square">
              <a:spAutoFit/>
            </a:bodyPr>
            <a:lstStyle/>
            <a:p>
              <a:pPr>
                <a:lnSpc>
                  <a:spcPct val="130000"/>
                </a:lnSpc>
              </a:pPr>
              <a:r>
                <a:rPr lang="zh-CN" altLang="en-US" sz="1600" dirty="0">
                  <a:solidFill>
                    <a:schemeClr val="bg1"/>
                  </a:solidFill>
                </a:rPr>
                <a:t>高血压患者血压控制率和糖尿病患者血糖控制率均高于全省平均水平</a:t>
              </a:r>
              <a:r>
                <a:rPr lang="en-US" altLang="zh-CN" sz="1600" dirty="0">
                  <a:solidFill>
                    <a:schemeClr val="bg1"/>
                  </a:solidFill>
                </a:rPr>
                <a:t>5%</a:t>
              </a:r>
              <a:r>
                <a:rPr lang="zh-CN" altLang="en-US" sz="1600" dirty="0">
                  <a:solidFill>
                    <a:schemeClr val="bg1"/>
                  </a:solidFill>
                </a:rPr>
                <a:t>。</a:t>
              </a:r>
              <a:endParaRPr lang="zh-CN" altLang="en-US" sz="1600" dirty="0">
                <a:solidFill>
                  <a:schemeClr val="bg1"/>
                </a:solidFill>
              </a:endParaRPr>
            </a:p>
          </p:txBody>
        </p:sp>
        <p:grpSp>
          <p:nvGrpSpPr>
            <p:cNvPr id="54" name="组合 53"/>
            <p:cNvGrpSpPr/>
            <p:nvPr/>
          </p:nvGrpSpPr>
          <p:grpSpPr>
            <a:xfrm>
              <a:off x="1277138" y="2523645"/>
              <a:ext cx="2372895" cy="470482"/>
              <a:chOff x="1328240" y="2074726"/>
              <a:chExt cx="2372895" cy="470482"/>
            </a:xfrm>
          </p:grpSpPr>
          <p:sp>
            <p:nvSpPr>
              <p:cNvPr id="58" name="矩形: 圆角 57"/>
              <p:cNvSpPr/>
              <p:nvPr>
                <p:custDataLst>
                  <p:tags r:id="rId4"/>
                </p:custDataLst>
              </p:nvPr>
            </p:nvSpPr>
            <p:spPr>
              <a:xfrm>
                <a:off x="1328240" y="2074726"/>
                <a:ext cx="2372895" cy="470482"/>
              </a:xfrm>
              <a:prstGeom prst="roundRect">
                <a:avLst>
                  <a:gd name="adj" fmla="val 50000"/>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7" name="矩形 56"/>
              <p:cNvSpPr/>
              <p:nvPr>
                <p:custDataLst>
                  <p:tags r:id="rId5"/>
                </p:custDataLst>
              </p:nvPr>
            </p:nvSpPr>
            <p:spPr>
              <a:xfrm>
                <a:off x="1652919" y="2159378"/>
                <a:ext cx="1723549" cy="321855"/>
              </a:xfrm>
              <a:prstGeom prst="rect">
                <a:avLst/>
              </a:prstGeom>
            </p:spPr>
            <p:txBody>
              <a:bodyPr wrap="square">
                <a:spAutoFit/>
              </a:bodyPr>
              <a:lstStyle/>
              <a:p>
                <a:pPr algn="ctr"/>
                <a:r>
                  <a:rPr lang="zh-CN" altLang="en-US" sz="2000" b="1" dirty="0">
                    <a:solidFill>
                      <a:schemeClr val="bg1"/>
                    </a:solidFill>
                  </a:rPr>
                  <a:t>慢性病控制率</a:t>
                </a:r>
                <a:endParaRPr lang="zh-CN" altLang="en-US" sz="2000" b="1" dirty="0">
                  <a:solidFill>
                    <a:schemeClr val="bg1"/>
                  </a:solidFill>
                </a:endParaRPr>
              </a:p>
            </p:txBody>
          </p:sp>
        </p:grpSp>
      </p:grpSp>
      <p:grpSp>
        <p:nvGrpSpPr>
          <p:cNvPr id="73" name="组合 72"/>
          <p:cNvGrpSpPr/>
          <p:nvPr>
            <p:custDataLst>
              <p:tags r:id="rId6"/>
            </p:custDataLst>
          </p:nvPr>
        </p:nvGrpSpPr>
        <p:grpSpPr>
          <a:xfrm>
            <a:off x="4567125" y="1391697"/>
            <a:ext cx="2778125" cy="3804285"/>
            <a:chOff x="1129349" y="2207317"/>
            <a:chExt cx="2781251" cy="3808566"/>
          </a:xfrm>
        </p:grpSpPr>
        <p:sp>
          <p:nvSpPr>
            <p:cNvPr id="74" name="矩形 73"/>
            <p:cNvSpPr/>
            <p:nvPr>
              <p:custDataLst>
                <p:tags r:id="rId7"/>
              </p:custDataLst>
            </p:nvPr>
          </p:nvSpPr>
          <p:spPr>
            <a:xfrm>
              <a:off x="1129349" y="2207317"/>
              <a:ext cx="2781251" cy="3808566"/>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75" name="矩形 74"/>
            <p:cNvSpPr/>
            <p:nvPr>
              <p:custDataLst>
                <p:tags r:id="rId8"/>
              </p:custDataLst>
            </p:nvPr>
          </p:nvSpPr>
          <p:spPr>
            <a:xfrm>
              <a:off x="1407156" y="3087145"/>
              <a:ext cx="2373122" cy="2345787"/>
            </a:xfrm>
            <a:prstGeom prst="rect">
              <a:avLst/>
            </a:prstGeom>
          </p:spPr>
          <p:txBody>
            <a:bodyPr wrap="square">
              <a:noAutofit/>
            </a:bodyPr>
            <a:lstStyle/>
            <a:p>
              <a:pPr>
                <a:lnSpc>
                  <a:spcPct val="130000"/>
                </a:lnSpc>
              </a:pPr>
              <a:r>
                <a:rPr lang="zh-CN" altLang="en-US" sz="1000" dirty="0">
                  <a:solidFill>
                    <a:schemeClr val="bg1"/>
                  </a:solidFill>
                </a:rPr>
                <a:t>中、小学生每天锻炼</a:t>
              </a:r>
              <a:r>
                <a:rPr lang="en-US" altLang="zh-CN" sz="1000" dirty="0">
                  <a:solidFill>
                    <a:schemeClr val="bg1"/>
                  </a:solidFill>
                </a:rPr>
                <a:t>1</a:t>
              </a:r>
              <a:r>
                <a:rPr lang="zh-CN" altLang="en-US" sz="1000" dirty="0">
                  <a:solidFill>
                    <a:schemeClr val="bg1"/>
                  </a:solidFill>
                </a:rPr>
                <a:t>小时的比例达到</a:t>
              </a:r>
              <a:r>
                <a:rPr lang="en-US" altLang="zh-CN" sz="1000" dirty="0">
                  <a:solidFill>
                    <a:schemeClr val="bg1"/>
                  </a:solidFill>
                </a:rPr>
                <a:t>100%</a:t>
              </a:r>
              <a:r>
                <a:rPr lang="zh-CN" altLang="en-US" sz="1000" dirty="0">
                  <a:solidFill>
                    <a:schemeClr val="bg1"/>
                  </a:solidFill>
                </a:rPr>
                <a:t>；全区实施儿童窝沟封闭学校比例</a:t>
              </a:r>
              <a:r>
                <a:rPr lang="en-US" altLang="zh-CN" sz="1000" dirty="0">
                  <a:solidFill>
                    <a:schemeClr val="bg1"/>
                  </a:solidFill>
                </a:rPr>
                <a:t>≥60%</a:t>
              </a:r>
              <a:r>
                <a:rPr lang="zh-CN" altLang="en-US" sz="1000" dirty="0">
                  <a:solidFill>
                    <a:schemeClr val="bg1"/>
                  </a:solidFill>
                </a:rPr>
                <a:t>，</a:t>
              </a:r>
              <a:r>
                <a:rPr lang="en-US" altLang="zh-CN" sz="1000" dirty="0">
                  <a:solidFill>
                    <a:schemeClr val="bg1"/>
                  </a:solidFill>
                </a:rPr>
                <a:t>12</a:t>
              </a:r>
              <a:r>
                <a:rPr lang="zh-CN" altLang="en-US" sz="1000" dirty="0">
                  <a:solidFill>
                    <a:schemeClr val="bg1"/>
                  </a:solidFill>
                </a:rPr>
                <a:t>岁儿童患龋率低于</a:t>
              </a:r>
              <a:r>
                <a:rPr lang="en-US" altLang="zh-CN" sz="1000" dirty="0">
                  <a:solidFill>
                    <a:schemeClr val="bg1"/>
                  </a:solidFill>
                </a:rPr>
                <a:t>25%</a:t>
              </a:r>
              <a:r>
                <a:rPr lang="zh-CN" altLang="en-US" sz="1000" dirty="0">
                  <a:solidFill>
                    <a:schemeClr val="bg1"/>
                  </a:solidFill>
                </a:rPr>
                <a:t>；幼儿园、中小学校开设健康教育课覆盖率达</a:t>
              </a:r>
              <a:r>
                <a:rPr lang="en-US" altLang="zh-CN" sz="1000" dirty="0">
                  <a:solidFill>
                    <a:schemeClr val="bg1"/>
                  </a:solidFill>
                </a:rPr>
                <a:t>100%</a:t>
              </a:r>
              <a:r>
                <a:rPr lang="zh-CN" altLang="en-US" sz="1000" dirty="0">
                  <a:solidFill>
                    <a:schemeClr val="bg1"/>
                  </a:solidFill>
                </a:rPr>
                <a:t>，每学期以班级为单位，课程</a:t>
              </a:r>
              <a:r>
                <a:rPr lang="en-US" altLang="zh-CN" sz="1000" dirty="0">
                  <a:solidFill>
                    <a:schemeClr val="bg1"/>
                  </a:solidFill>
                </a:rPr>
                <a:t>≥6</a:t>
              </a:r>
              <a:r>
                <a:rPr lang="zh-CN" altLang="en-US" sz="1000" dirty="0">
                  <a:solidFill>
                    <a:schemeClr val="bg1"/>
                  </a:solidFill>
                </a:rPr>
                <a:t>学时。寄宿制中小学校或</a:t>
              </a:r>
              <a:r>
                <a:rPr lang="en-US" altLang="zh-CN" sz="1000" dirty="0">
                  <a:solidFill>
                    <a:schemeClr val="bg1"/>
                  </a:solidFill>
                </a:rPr>
                <a:t>600</a:t>
              </a:r>
              <a:r>
                <a:rPr lang="zh-CN" altLang="en-US" sz="1000" dirty="0">
                  <a:solidFill>
                    <a:schemeClr val="bg1"/>
                  </a:solidFill>
                </a:rPr>
                <a:t>名学生以上的非寄宿制中小学校配备专职卫生专业技术人员、</a:t>
              </a:r>
              <a:r>
                <a:rPr lang="en-US" altLang="zh-CN" sz="1000" dirty="0">
                  <a:solidFill>
                    <a:schemeClr val="bg1"/>
                  </a:solidFill>
                </a:rPr>
                <a:t>600</a:t>
              </a:r>
              <a:r>
                <a:rPr lang="zh-CN" altLang="en-US" sz="1000" dirty="0">
                  <a:solidFill>
                    <a:schemeClr val="bg1"/>
                  </a:solidFill>
                </a:rPr>
                <a:t>名学生以下的非寄宿制中小学校配备专兼职保健教师或卫生专业技术人员的比例达到</a:t>
              </a:r>
              <a:r>
                <a:rPr lang="en-US" altLang="zh-CN" sz="1000" dirty="0">
                  <a:solidFill>
                    <a:schemeClr val="bg1"/>
                  </a:solidFill>
                </a:rPr>
                <a:t>70%</a:t>
              </a:r>
              <a:r>
                <a:rPr lang="zh-CN" altLang="en-US" sz="1000" dirty="0">
                  <a:solidFill>
                    <a:schemeClr val="bg1"/>
                  </a:solidFill>
                </a:rPr>
                <a:t>，配备专兼职心理健康工作人员的中小学校比例达到</a:t>
              </a:r>
              <a:r>
                <a:rPr lang="en-US" altLang="zh-CN" sz="1000" dirty="0">
                  <a:solidFill>
                    <a:schemeClr val="bg1"/>
                  </a:solidFill>
                </a:rPr>
                <a:t>80%</a:t>
              </a:r>
              <a:r>
                <a:rPr lang="zh-CN" altLang="en-US" sz="1000" dirty="0">
                  <a:solidFill>
                    <a:schemeClr val="bg1"/>
                  </a:solidFill>
                </a:rPr>
                <a:t>，学生健康体检率</a:t>
              </a:r>
              <a:r>
                <a:rPr lang="en-US" altLang="zh-CN" sz="1000" dirty="0">
                  <a:solidFill>
                    <a:schemeClr val="bg1"/>
                  </a:solidFill>
                </a:rPr>
                <a:t>≥90%</a:t>
              </a:r>
              <a:r>
                <a:rPr lang="zh-CN" altLang="en-US" sz="1000" dirty="0">
                  <a:solidFill>
                    <a:schemeClr val="bg1"/>
                  </a:solidFill>
                </a:rPr>
                <a:t>，国家学生体质健康标准达标优良率（</a:t>
              </a:r>
              <a:r>
                <a:rPr lang="en-US" altLang="zh-CN" sz="1000" dirty="0">
                  <a:solidFill>
                    <a:schemeClr val="bg1"/>
                  </a:solidFill>
                </a:rPr>
                <a:t>%</a:t>
              </a:r>
              <a:r>
                <a:rPr lang="zh-CN" altLang="en-US" sz="1000" dirty="0">
                  <a:solidFill>
                    <a:schemeClr val="bg1"/>
                  </a:solidFill>
                </a:rPr>
                <a:t>）</a:t>
              </a:r>
              <a:r>
                <a:rPr lang="en-US" altLang="zh-CN" sz="1000" dirty="0">
                  <a:solidFill>
                    <a:schemeClr val="bg1"/>
                  </a:solidFill>
                </a:rPr>
                <a:t>≥50%</a:t>
              </a:r>
              <a:r>
                <a:rPr lang="zh-CN" altLang="en-US" sz="1000" dirty="0">
                  <a:solidFill>
                    <a:schemeClr val="bg1"/>
                  </a:solidFill>
                </a:rPr>
                <a:t>。</a:t>
              </a:r>
              <a:endParaRPr lang="zh-CN" altLang="en-US" sz="1000" dirty="0">
                <a:solidFill>
                  <a:schemeClr val="bg1"/>
                </a:solidFill>
              </a:endParaRPr>
            </a:p>
          </p:txBody>
        </p:sp>
        <p:grpSp>
          <p:nvGrpSpPr>
            <p:cNvPr id="76" name="组合 75"/>
            <p:cNvGrpSpPr/>
            <p:nvPr/>
          </p:nvGrpSpPr>
          <p:grpSpPr>
            <a:xfrm>
              <a:off x="1333388" y="2523645"/>
              <a:ext cx="2509166" cy="716103"/>
              <a:chOff x="1384490" y="2074726"/>
              <a:chExt cx="2509166" cy="716103"/>
            </a:xfrm>
          </p:grpSpPr>
          <p:sp>
            <p:nvSpPr>
              <p:cNvPr id="77" name="矩形: 圆角 76"/>
              <p:cNvSpPr/>
              <p:nvPr>
                <p:custDataLst>
                  <p:tags r:id="rId9"/>
                </p:custDataLst>
              </p:nvPr>
            </p:nvSpPr>
            <p:spPr>
              <a:xfrm>
                <a:off x="1384490" y="2074726"/>
                <a:ext cx="2372906" cy="569414"/>
              </a:xfrm>
              <a:prstGeom prst="roundRect">
                <a:avLst>
                  <a:gd name="adj" fmla="val 50000"/>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8" name="矩形 77"/>
              <p:cNvSpPr/>
              <p:nvPr>
                <p:custDataLst>
                  <p:tags r:id="rId10"/>
                </p:custDataLst>
              </p:nvPr>
            </p:nvSpPr>
            <p:spPr>
              <a:xfrm>
                <a:off x="1512905" y="2144655"/>
                <a:ext cx="2380751" cy="646174"/>
              </a:xfrm>
              <a:prstGeom prst="rect">
                <a:avLst/>
              </a:prstGeom>
            </p:spPr>
            <p:txBody>
              <a:bodyPr wrap="square">
                <a:spAutoFit/>
              </a:bodyPr>
              <a:lstStyle/>
              <a:p>
                <a:r>
                  <a:rPr lang="zh-CN" altLang="en-US" b="1" dirty="0">
                    <a:solidFill>
                      <a:schemeClr val="bg1"/>
                    </a:solidFill>
                    <a:cs typeface="+mn-ea"/>
                    <a:sym typeface="+mn-lt"/>
                  </a:rPr>
                  <a:t>儿童青少年健康促进</a:t>
                </a:r>
                <a:endParaRPr lang="zh-CN" altLang="en-US" b="1" dirty="0">
                  <a:solidFill>
                    <a:schemeClr val="bg1"/>
                  </a:solidFill>
                  <a:cs typeface="+mn-ea"/>
                  <a:sym typeface="+mn-lt"/>
                </a:endParaRPr>
              </a:p>
            </p:txBody>
          </p:sp>
        </p:grpSp>
      </p:grpSp>
      <p:grpSp>
        <p:nvGrpSpPr>
          <p:cNvPr id="79" name="组合 78"/>
          <p:cNvGrpSpPr/>
          <p:nvPr>
            <p:custDataLst>
              <p:tags r:id="rId11"/>
            </p:custDataLst>
          </p:nvPr>
        </p:nvGrpSpPr>
        <p:grpSpPr>
          <a:xfrm>
            <a:off x="8448295" y="1385884"/>
            <a:ext cx="3105150" cy="3810000"/>
            <a:chOff x="993323" y="2207317"/>
            <a:chExt cx="3108644" cy="3814288"/>
          </a:xfrm>
        </p:grpSpPr>
        <p:sp>
          <p:nvSpPr>
            <p:cNvPr id="80" name="矩形 79"/>
            <p:cNvSpPr/>
            <p:nvPr>
              <p:custDataLst>
                <p:tags r:id="rId12"/>
              </p:custDataLst>
            </p:nvPr>
          </p:nvSpPr>
          <p:spPr>
            <a:xfrm>
              <a:off x="993323" y="2207317"/>
              <a:ext cx="3108644" cy="3814288"/>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81" name="矩形 80"/>
            <p:cNvSpPr/>
            <p:nvPr>
              <p:custDataLst>
                <p:tags r:id="rId13"/>
              </p:custDataLst>
            </p:nvPr>
          </p:nvSpPr>
          <p:spPr>
            <a:xfrm>
              <a:off x="1398965" y="3340418"/>
              <a:ext cx="2372906" cy="2251701"/>
            </a:xfrm>
            <a:prstGeom prst="rect">
              <a:avLst/>
            </a:prstGeom>
          </p:spPr>
          <p:txBody>
            <a:bodyPr wrap="square">
              <a:spAutoFit/>
            </a:bodyPr>
            <a:lstStyle/>
            <a:p>
              <a:pPr>
                <a:lnSpc>
                  <a:spcPct val="130000"/>
                </a:lnSpc>
              </a:pPr>
              <a:r>
                <a:rPr lang="zh-CN" altLang="en-US" sz="1200" dirty="0">
                  <a:solidFill>
                    <a:schemeClr val="bg1"/>
                  </a:solidFill>
                </a:rPr>
                <a:t>充分利用传统媒体和新媒体等宣传方式，开展健康生活方式日、全民营养周、中国减盐周、全国爱牙日、世界骨质疏松日等</a:t>
              </a:r>
              <a:r>
                <a:rPr lang="en-US" altLang="zh-CN" sz="1200" dirty="0">
                  <a:solidFill>
                    <a:schemeClr val="bg1"/>
                  </a:solidFill>
                </a:rPr>
                <a:t>“</a:t>
              </a:r>
              <a:r>
                <a:rPr lang="zh-CN" altLang="en-US" sz="1200" dirty="0">
                  <a:solidFill>
                    <a:schemeClr val="bg1"/>
                  </a:solidFill>
                </a:rPr>
                <a:t>三减三健</a:t>
              </a:r>
              <a:r>
                <a:rPr lang="en-US" altLang="zh-CN" sz="1200" dirty="0">
                  <a:solidFill>
                    <a:schemeClr val="bg1"/>
                  </a:solidFill>
                </a:rPr>
                <a:t>”</a:t>
              </a:r>
              <a:r>
                <a:rPr lang="zh-CN" altLang="en-US" sz="1200" dirty="0">
                  <a:solidFill>
                    <a:schemeClr val="bg1"/>
                  </a:solidFill>
                </a:rPr>
                <a:t>相关内容的专项宣传</a:t>
              </a:r>
              <a:r>
                <a:rPr lang="en-US" altLang="zh-CN" sz="1200" dirty="0">
                  <a:solidFill>
                    <a:schemeClr val="bg1"/>
                  </a:solidFill>
                </a:rPr>
                <a:t>.</a:t>
              </a:r>
              <a:r>
                <a:rPr lang="zh-CN" altLang="en-US" sz="1200" dirty="0">
                  <a:solidFill>
                    <a:schemeClr val="bg1"/>
                  </a:solidFill>
                </a:rPr>
                <a:t>推广使用（限盐勺、定量油壶和健康腰围尺）健康</a:t>
              </a:r>
              <a:r>
                <a:rPr lang="en-US" altLang="zh-CN" sz="1200" dirty="0">
                  <a:solidFill>
                    <a:schemeClr val="bg1"/>
                  </a:solidFill>
                </a:rPr>
                <a:t>“</a:t>
              </a:r>
              <a:r>
                <a:rPr lang="zh-CN" altLang="en-US" sz="1200" dirty="0">
                  <a:solidFill>
                    <a:schemeClr val="bg1"/>
                  </a:solidFill>
                </a:rPr>
                <a:t>小三件</a:t>
              </a:r>
              <a:r>
                <a:rPr lang="en-US" altLang="zh-CN" sz="1200" dirty="0">
                  <a:solidFill>
                    <a:schemeClr val="bg1"/>
                  </a:solidFill>
                </a:rPr>
                <a:t>”</a:t>
              </a:r>
              <a:r>
                <a:rPr lang="zh-CN" altLang="en-US" sz="1200" dirty="0">
                  <a:solidFill>
                    <a:schemeClr val="bg1"/>
                  </a:solidFill>
                </a:rPr>
                <a:t>，食盐与食用油的摄入量低于本省平均水平</a:t>
              </a:r>
              <a:r>
                <a:rPr lang="en-US" altLang="zh-CN" sz="1200" dirty="0">
                  <a:solidFill>
                    <a:schemeClr val="bg1"/>
                  </a:solidFill>
                </a:rPr>
                <a:t>3%</a:t>
              </a:r>
              <a:r>
                <a:rPr lang="zh-CN" altLang="en-US" sz="1200" dirty="0">
                  <a:solidFill>
                    <a:schemeClr val="bg1"/>
                  </a:solidFill>
                </a:rPr>
                <a:t>及以上。</a:t>
              </a:r>
              <a:endParaRPr lang="zh-CN" altLang="en-US" sz="1200" dirty="0">
                <a:solidFill>
                  <a:schemeClr val="bg1"/>
                </a:solidFill>
              </a:endParaRPr>
            </a:p>
          </p:txBody>
        </p:sp>
        <p:grpSp>
          <p:nvGrpSpPr>
            <p:cNvPr id="82" name="组合 81"/>
            <p:cNvGrpSpPr/>
            <p:nvPr/>
          </p:nvGrpSpPr>
          <p:grpSpPr>
            <a:xfrm>
              <a:off x="1364285" y="2523645"/>
              <a:ext cx="2505987" cy="569414"/>
              <a:chOff x="1415387" y="2074726"/>
              <a:chExt cx="2505987" cy="569414"/>
            </a:xfrm>
          </p:grpSpPr>
          <p:sp>
            <p:nvSpPr>
              <p:cNvPr id="83" name="矩形: 圆角 82"/>
              <p:cNvSpPr/>
              <p:nvPr>
                <p:custDataLst>
                  <p:tags r:id="rId14"/>
                </p:custDataLst>
              </p:nvPr>
            </p:nvSpPr>
            <p:spPr>
              <a:xfrm>
                <a:off x="1422381" y="2074726"/>
                <a:ext cx="2372906" cy="569414"/>
              </a:xfrm>
              <a:prstGeom prst="roundRect">
                <a:avLst>
                  <a:gd name="adj" fmla="val 50000"/>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4" name="矩形 83"/>
              <p:cNvSpPr/>
              <p:nvPr>
                <p:custDataLst>
                  <p:tags r:id="rId15"/>
                </p:custDataLst>
              </p:nvPr>
            </p:nvSpPr>
            <p:spPr>
              <a:xfrm>
                <a:off x="1415387" y="2150376"/>
                <a:ext cx="2505987" cy="368715"/>
              </a:xfrm>
              <a:prstGeom prst="rect">
                <a:avLst/>
              </a:prstGeom>
            </p:spPr>
            <p:txBody>
              <a:bodyPr wrap="square">
                <a:spAutoFit/>
              </a:bodyPr>
              <a:lstStyle/>
              <a:p>
                <a:pPr algn="ctr"/>
                <a:r>
                  <a:rPr lang="en-US" altLang="zh-CN" b="1" dirty="0">
                    <a:solidFill>
                      <a:schemeClr val="bg1"/>
                    </a:solidFill>
                  </a:rPr>
                  <a:t>“</a:t>
                </a:r>
                <a:r>
                  <a:rPr lang="zh-CN" altLang="en-US" b="1" dirty="0">
                    <a:solidFill>
                      <a:schemeClr val="bg1"/>
                    </a:solidFill>
                  </a:rPr>
                  <a:t>三减三健</a:t>
                </a:r>
                <a:r>
                  <a:rPr lang="en-US" altLang="zh-CN" b="1" dirty="0">
                    <a:solidFill>
                      <a:schemeClr val="bg1"/>
                    </a:solidFill>
                  </a:rPr>
                  <a:t>”</a:t>
                </a:r>
                <a:r>
                  <a:rPr lang="zh-CN" altLang="en-US" b="1" dirty="0">
                    <a:solidFill>
                      <a:schemeClr val="bg1"/>
                    </a:solidFill>
                  </a:rPr>
                  <a:t>专项行动</a:t>
                </a:r>
                <a:endParaRPr lang="zh-CN" altLang="en-US" b="1" dirty="0">
                  <a:solidFill>
                    <a:schemeClr val="bg1"/>
                  </a:solidFill>
                </a:endParaRPr>
              </a:p>
            </p:txBody>
          </p:sp>
        </p:gr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组合 17"/>
          <p:cNvGrpSpPr/>
          <p:nvPr/>
        </p:nvGrpSpPr>
        <p:grpSpPr>
          <a:xfrm>
            <a:off x="481488" y="468038"/>
            <a:ext cx="397168" cy="311888"/>
            <a:chOff x="377024" y="308837"/>
            <a:chExt cx="463343" cy="363854"/>
          </a:xfrm>
        </p:grpSpPr>
        <p:sp>
          <p:nvSpPr>
            <p:cNvPr id="17" name="等腰三角形 16"/>
            <p:cNvSpPr/>
            <p:nvPr/>
          </p:nvSpPr>
          <p:spPr>
            <a:xfrm rot="5400000">
              <a:off x="501606" y="333930"/>
              <a:ext cx="363854" cy="313668"/>
            </a:xfrm>
            <a:prstGeom prst="triangl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等腰三角形 15"/>
            <p:cNvSpPr/>
            <p:nvPr/>
          </p:nvSpPr>
          <p:spPr>
            <a:xfrm rot="5400000">
              <a:off x="356429" y="362045"/>
              <a:ext cx="298630" cy="257440"/>
            </a:xfrm>
            <a:prstGeom prs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9" name="矩形 18"/>
          <p:cNvSpPr/>
          <p:nvPr/>
        </p:nvSpPr>
        <p:spPr>
          <a:xfrm>
            <a:off x="1006955" y="331594"/>
            <a:ext cx="2621280" cy="583565"/>
          </a:xfrm>
          <a:prstGeom prst="rect">
            <a:avLst/>
          </a:prstGeom>
        </p:spPr>
        <p:txBody>
          <a:bodyPr wrap="none">
            <a:spAutoFit/>
          </a:bodyPr>
          <a:lstStyle/>
          <a:p>
            <a:pPr algn="l"/>
            <a:r>
              <a:rPr lang="zh-CN" altLang="en-US" sz="3200" b="1" dirty="0">
                <a:solidFill>
                  <a:schemeClr val="accent1">
                    <a:lumMod val="50000"/>
                  </a:schemeClr>
                </a:solidFill>
              </a:rPr>
              <a:t>惠民惠利举措</a:t>
            </a:r>
            <a:endParaRPr lang="zh-CN" altLang="en-US" sz="3200" b="1" dirty="0">
              <a:solidFill>
                <a:schemeClr val="accent1">
                  <a:lumMod val="50000"/>
                </a:schemeClr>
              </a:solidFill>
            </a:endParaRPr>
          </a:p>
        </p:txBody>
      </p:sp>
      <p:sp>
        <p:nvSpPr>
          <p:cNvPr id="2" name="文本框 1"/>
          <p:cNvSpPr txBox="1"/>
          <p:nvPr/>
        </p:nvSpPr>
        <p:spPr>
          <a:xfrm>
            <a:off x="878840" y="1280160"/>
            <a:ext cx="9839960" cy="3300730"/>
          </a:xfrm>
          <a:prstGeom prst="rect">
            <a:avLst/>
          </a:prstGeom>
          <a:noFill/>
        </p:spPr>
        <p:txBody>
          <a:bodyPr wrap="square" rtlCol="0">
            <a:noAutofit/>
          </a:bodyPr>
          <a:p>
            <a:r>
              <a:rPr lang="en-US" altLang="zh-CN"/>
              <a:t>      </a:t>
            </a:r>
            <a:r>
              <a:rPr lang="zh-CN" altLang="en-US" sz="2400" dirty="0">
                <a:solidFill>
                  <a:schemeClr val="accent5">
                    <a:lumMod val="50000"/>
                  </a:schemeClr>
                </a:solidFill>
                <a:cs typeface="+mn-ea"/>
              </a:rPr>
              <a:t> </a:t>
            </a:r>
            <a:r>
              <a:rPr lang="zh-CN" altLang="en-US" sz="2400" dirty="0">
                <a:solidFill>
                  <a:schemeClr val="accent5">
                    <a:lumMod val="50000"/>
                  </a:schemeClr>
                </a:solidFill>
                <a:effectLst>
                  <a:outerShdw blurRad="38100" dist="25400" dir="5400000" algn="ctr" rotWithShape="0">
                    <a:srgbClr val="6E747A">
                      <a:alpha val="43000"/>
                    </a:srgbClr>
                  </a:outerShdw>
                </a:effectLst>
                <a:cs typeface="+mn-ea"/>
              </a:rPr>
              <a:t>坚持以人民健康为中心，健全完善政府主导、部门协作、社会动员、全民参与的慢性病综合防控工作机制，积极创造和维护健康的社会环境，探索适宜的慢性病综合防控模式，推进疾病治疗向健康管理转变，降低因慢性病造成的过早死亡，有效控制慢性疾病负担增长，提升全区慢性病防控管理水平，推进健康昌江建设。</a:t>
            </a:r>
            <a:endParaRPr lang="zh-CN" altLang="en-US" sz="2400" dirty="0">
              <a:solidFill>
                <a:schemeClr val="accent5">
                  <a:lumMod val="50000"/>
                </a:schemeClr>
              </a:solidFill>
              <a:effectLst>
                <a:outerShdw blurRad="38100" dist="25400" dir="5400000" algn="ctr" rotWithShape="0">
                  <a:srgbClr val="6E747A">
                    <a:alpha val="43000"/>
                  </a:srgbClr>
                </a:outerShdw>
              </a:effectLst>
              <a:cs typeface="+mn-ea"/>
            </a:endParaRPr>
          </a:p>
        </p:txBody>
      </p:sp>
      <p:grpSp>
        <p:nvGrpSpPr>
          <p:cNvPr id="5" name="组合 4"/>
          <p:cNvGrpSpPr/>
          <p:nvPr/>
        </p:nvGrpSpPr>
        <p:grpSpPr>
          <a:xfrm>
            <a:off x="348615" y="4721860"/>
            <a:ext cx="11494135" cy="1979930"/>
            <a:chOff x="481487" y="4058086"/>
            <a:chExt cx="11494234" cy="895164"/>
          </a:xfrm>
        </p:grpSpPr>
        <p:sp>
          <p:nvSpPr>
            <p:cNvPr id="4" name="梯形 3"/>
            <p:cNvSpPr/>
            <p:nvPr/>
          </p:nvSpPr>
          <p:spPr>
            <a:xfrm>
              <a:off x="481487" y="4058086"/>
              <a:ext cx="11494234" cy="668263"/>
            </a:xfrm>
            <a:prstGeom prst="trapezoid">
              <a:avLst>
                <a:gd name="adj" fmla="val 103028"/>
              </a:avLst>
            </a:prstGeom>
            <a:gradFill>
              <a:gsLst>
                <a:gs pos="0">
                  <a:schemeClr val="bg1">
                    <a:lumMod val="75000"/>
                    <a:alpha val="49000"/>
                  </a:schemeClr>
                </a:gs>
                <a:gs pos="100000">
                  <a:schemeClr val="bg1"/>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6" name="梯形 85"/>
            <p:cNvSpPr/>
            <p:nvPr/>
          </p:nvSpPr>
          <p:spPr>
            <a:xfrm flipV="1">
              <a:off x="481487" y="4715806"/>
              <a:ext cx="11494234" cy="237444"/>
            </a:xfrm>
            <a:prstGeom prst="trapezoid">
              <a:avLst>
                <a:gd name="adj" fmla="val 103028"/>
              </a:avLst>
            </a:prstGeom>
            <a:gradFill>
              <a:gsLst>
                <a:gs pos="0">
                  <a:schemeClr val="bg1">
                    <a:lumMod val="75000"/>
                    <a:alpha val="18000"/>
                  </a:schemeClr>
                </a:gs>
                <a:gs pos="100000">
                  <a:schemeClr val="bg1"/>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tags/tag1.xml><?xml version="1.0" encoding="utf-8"?>
<p:tagLst xmlns:p="http://schemas.openxmlformats.org/presentationml/2006/main">
  <p:tag name="KSO_WM_DIAGRAM_VIRTUALLY_FRAME" val="{&quot;height&quot;:390.47842519685037,&quot;left&quot;:79.28779527559055,&quot;top&quot;:101.42976377952756,&quot;width&quot;:799.0868503937008}"/>
</p:tagLst>
</file>

<file path=ppt/tags/tag10.xml><?xml version="1.0" encoding="utf-8"?>
<p:tagLst xmlns:p="http://schemas.openxmlformats.org/presentationml/2006/main">
  <p:tag name="KSO_WM_DIAGRAM_VIRTUALLY_FRAME" val="{&quot;height&quot;:390.47842519685037,&quot;left&quot;:79.28779527559055,&quot;top&quot;:101.42976377952756,&quot;width&quot;:799.0868503937008}"/>
</p:tagLst>
</file>

<file path=ppt/tags/tag11.xml><?xml version="1.0" encoding="utf-8"?>
<p:tagLst xmlns:p="http://schemas.openxmlformats.org/presentationml/2006/main">
  <p:tag name="KSO_WM_DIAGRAM_VIRTUALLY_FRAME" val="{&quot;height&quot;:390.47842519685037,&quot;left&quot;:79.28779527559055,&quot;top&quot;:101.42976377952756,&quot;width&quot;:799.0868503937008}"/>
</p:tagLst>
</file>

<file path=ppt/tags/tag12.xml><?xml version="1.0" encoding="utf-8"?>
<p:tagLst xmlns:p="http://schemas.openxmlformats.org/presentationml/2006/main">
  <p:tag name="KSO_WM_DIAGRAM_VIRTUALLY_FRAME" val="{&quot;height&quot;:390.47842519685037,&quot;left&quot;:79.28779527559055,&quot;top&quot;:101.42976377952756,&quot;width&quot;:799.0868503937008}"/>
</p:tagLst>
</file>

<file path=ppt/tags/tag13.xml><?xml version="1.0" encoding="utf-8"?>
<p:tagLst xmlns:p="http://schemas.openxmlformats.org/presentationml/2006/main">
  <p:tag name="KSO_WM_DIAGRAM_VIRTUALLY_FRAME" val="{&quot;height&quot;:390.47842519685037,&quot;left&quot;:79.28779527559055,&quot;top&quot;:101.42976377952756,&quot;width&quot;:799.0868503937008}"/>
</p:tagLst>
</file>

<file path=ppt/tags/tag14.xml><?xml version="1.0" encoding="utf-8"?>
<p:tagLst xmlns:p="http://schemas.openxmlformats.org/presentationml/2006/main">
  <p:tag name="KSO_WM_DIAGRAM_VIRTUALLY_FRAME" val="{&quot;height&quot;:390.47842519685037,&quot;left&quot;:79.28779527559055,&quot;top&quot;:101.42976377952756,&quot;width&quot;:799.0868503937008}"/>
</p:tagLst>
</file>

<file path=ppt/tags/tag15.xml><?xml version="1.0" encoding="utf-8"?>
<p:tagLst xmlns:p="http://schemas.openxmlformats.org/presentationml/2006/main">
  <p:tag name="KSO_WM_DIAGRAM_VIRTUALLY_FRAME" val="{&quot;height&quot;:390.47842519685037,&quot;left&quot;:79.28779527559055,&quot;top&quot;:101.42976377952756,&quot;width&quot;:799.0868503937008}"/>
</p:tagLst>
</file>

<file path=ppt/tags/tag16.xml><?xml version="1.0" encoding="utf-8"?>
<p:tagLst xmlns:p="http://schemas.openxmlformats.org/presentationml/2006/main">
  <p:tag name="KSO_WM_DIAGRAM_VIRTUALLY_FRAME" val="{&quot;height&quot;:390.47842519685037,&quot;left&quot;:79.28779527559055,&quot;top&quot;:101.42976377952756,&quot;width&quot;:799.0868503937008}"/>
</p:tagLst>
</file>

<file path=ppt/tags/tag17.xml><?xml version="1.0" encoding="utf-8"?>
<p:tagLst xmlns:p="http://schemas.openxmlformats.org/presentationml/2006/main">
  <p:tag name="KSO_WM_DIAGRAM_VIRTUALLY_FRAME" val="{&quot;height&quot;:390.47842519685037,&quot;left&quot;:79.28779527559055,&quot;top&quot;:101.42976377952756,&quot;width&quot;:799.0868503937008}"/>
</p:tagLst>
</file>

<file path=ppt/tags/tag18.xml><?xml version="1.0" encoding="utf-8"?>
<p:tagLst xmlns:p="http://schemas.openxmlformats.org/presentationml/2006/main">
  <p:tag name="KSO_WM_DIAGRAM_VIRTUALLY_FRAME" val="{&quot;height&quot;:390.47842519685037,&quot;left&quot;:79.28779527559055,&quot;top&quot;:101.42976377952756,&quot;width&quot;:799.0868503937008}"/>
</p:tagLst>
</file>

<file path=ppt/tags/tag19.xml><?xml version="1.0" encoding="utf-8"?>
<p:tagLst xmlns:p="http://schemas.openxmlformats.org/presentationml/2006/main">
  <p:tag name="KSO_WM_DIAGRAM_VIRTUALLY_FRAME" val="{&quot;height&quot;:390.47842519685037,&quot;left&quot;:79.28779527559055,&quot;top&quot;:101.42976377952756,&quot;width&quot;:799.0868503937008}"/>
</p:tagLst>
</file>

<file path=ppt/tags/tag2.xml><?xml version="1.0" encoding="utf-8"?>
<p:tagLst xmlns:p="http://schemas.openxmlformats.org/presentationml/2006/main">
  <p:tag name="KSO_WM_DIAGRAM_VIRTUALLY_FRAME" val="{&quot;height&quot;:390.47842519685037,&quot;left&quot;:79.28779527559055,&quot;top&quot;:101.42976377952756,&quot;width&quot;:799.0868503937008}"/>
</p:tagLst>
</file>

<file path=ppt/tags/tag20.xml><?xml version="1.0" encoding="utf-8"?>
<p:tagLst xmlns:p="http://schemas.openxmlformats.org/presentationml/2006/main">
  <p:tag name="KSO_WM_DIAGRAM_VIRTUALLY_FRAME" val="{&quot;height&quot;:390.47842519685037,&quot;left&quot;:79.28779527559055,&quot;top&quot;:101.42976377952756,&quot;width&quot;:799.0868503937008}"/>
</p:tagLst>
</file>

<file path=ppt/tags/tag21.xml><?xml version="1.0" encoding="utf-8"?>
<p:tagLst xmlns:p="http://schemas.openxmlformats.org/presentationml/2006/main">
  <p:tag name="KSO_WM_DIAGRAM_VIRTUALLY_FRAME" val="{&quot;height&quot;:390.47842519685037,&quot;left&quot;:79.28779527559055,&quot;top&quot;:101.42976377952756,&quot;width&quot;:799.0868503937008}"/>
</p:tagLst>
</file>

<file path=ppt/tags/tag22.xml><?xml version="1.0" encoding="utf-8"?>
<p:tagLst xmlns:p="http://schemas.openxmlformats.org/presentationml/2006/main">
  <p:tag name="KSO_WM_DIAGRAM_VIRTUALLY_FRAME" val="{&quot;height&quot;:390.47842519685037,&quot;left&quot;:79.28779527559055,&quot;top&quot;:101.42976377952756,&quot;width&quot;:799.0868503937008}"/>
</p:tagLst>
</file>

<file path=ppt/tags/tag23.xml><?xml version="1.0" encoding="utf-8"?>
<p:tagLst xmlns:p="http://schemas.openxmlformats.org/presentationml/2006/main">
  <p:tag name="KSO_WM_DIAGRAM_VIRTUALLY_FRAME" val="{&quot;height&quot;:390.47842519685037,&quot;left&quot;:79.28779527559055,&quot;top&quot;:101.42976377952756,&quot;width&quot;:799.0868503937008}"/>
</p:tagLst>
</file>

<file path=ppt/tags/tag24.xml><?xml version="1.0" encoding="utf-8"?>
<p:tagLst xmlns:p="http://schemas.openxmlformats.org/presentationml/2006/main">
  <p:tag name="KSO_WM_DIAGRAM_VIRTUALLY_FRAME" val="{&quot;height&quot;:390.47842519685037,&quot;left&quot;:79.28779527559055,&quot;top&quot;:101.42976377952756,&quot;width&quot;:799.0868503937008}"/>
</p:tagLst>
</file>

<file path=ppt/tags/tag25.xml><?xml version="1.0" encoding="utf-8"?>
<p:tagLst xmlns:p="http://schemas.openxmlformats.org/presentationml/2006/main">
  <p:tag name="KSO_WM_DIAGRAM_VIRTUALLY_FRAME" val="{&quot;height&quot;:390.47842519685037,&quot;left&quot;:79.28779527559055,&quot;top&quot;:101.42976377952756,&quot;width&quot;:799.0868503937008}"/>
</p:tagLst>
</file>

<file path=ppt/tags/tag26.xml><?xml version="1.0" encoding="utf-8"?>
<p:tagLst xmlns:p="http://schemas.openxmlformats.org/presentationml/2006/main">
  <p:tag name="KSO_WM_DIAGRAM_VIRTUALLY_FRAME" val="{&quot;height&quot;:390.47842519685037,&quot;left&quot;:79.28779527559055,&quot;top&quot;:101.42976377952756,&quot;width&quot;:799.0868503937008}"/>
</p:tagLst>
</file>

<file path=ppt/tags/tag27.xml><?xml version="1.0" encoding="utf-8"?>
<p:tagLst xmlns:p="http://schemas.openxmlformats.org/presentationml/2006/main">
  <p:tag name="KSO_WM_DIAGRAM_VIRTUALLY_FRAME" val="{&quot;height&quot;:390.47842519685037,&quot;left&quot;:79.28779527559055,&quot;top&quot;:101.42976377952756,&quot;width&quot;:799.0868503937008}"/>
</p:tagLst>
</file>

<file path=ppt/tags/tag28.xml><?xml version="1.0" encoding="utf-8"?>
<p:tagLst xmlns:p="http://schemas.openxmlformats.org/presentationml/2006/main">
  <p:tag name="KSO_WM_DIAGRAM_VIRTUALLY_FRAME" val="{&quot;height&quot;:390.47842519685037,&quot;left&quot;:79.28779527559055,&quot;top&quot;:101.42976377952756,&quot;width&quot;:799.0868503937008}"/>
</p:tagLst>
</file>

<file path=ppt/tags/tag29.xml><?xml version="1.0" encoding="utf-8"?>
<p:tagLst xmlns:p="http://schemas.openxmlformats.org/presentationml/2006/main">
  <p:tag name="KSO_WM_DIAGRAM_VIRTUALLY_FRAME" val="{&quot;height&quot;:390.47842519685037,&quot;left&quot;:79.28779527559055,&quot;top&quot;:101.42976377952756,&quot;width&quot;:799.0868503937008}"/>
</p:tagLst>
</file>

<file path=ppt/tags/tag3.xml><?xml version="1.0" encoding="utf-8"?>
<p:tagLst xmlns:p="http://schemas.openxmlformats.org/presentationml/2006/main">
  <p:tag name="KSO_WM_DIAGRAM_VIRTUALLY_FRAME" val="{&quot;height&quot;:390.47842519685037,&quot;left&quot;:79.28779527559055,&quot;top&quot;:101.42976377952756,&quot;width&quot;:799.0868503937008}"/>
</p:tagLst>
</file>

<file path=ppt/tags/tag30.xml><?xml version="1.0" encoding="utf-8"?>
<p:tagLst xmlns:p="http://schemas.openxmlformats.org/presentationml/2006/main">
  <p:tag name="KSO_WM_DIAGRAM_VIRTUALLY_FRAME" val="{&quot;height&quot;:390.47842519685037,&quot;left&quot;:79.28779527559055,&quot;top&quot;:101.42976377952756,&quot;width&quot;:799.0868503937008}"/>
</p:tagLst>
</file>

<file path=ppt/tags/tag31.xml><?xml version="1.0" encoding="utf-8"?>
<p:tagLst xmlns:p="http://schemas.openxmlformats.org/presentationml/2006/main">
  <p:tag name="KSO_WM_DIAGRAM_VIRTUALLY_FRAME" val="{&quot;height&quot;:390.47842519685037,&quot;left&quot;:79.28779527559055,&quot;top&quot;:101.42976377952756,&quot;width&quot;:799.0868503937008}"/>
</p:tagLst>
</file>

<file path=ppt/tags/tag32.xml><?xml version="1.0" encoding="utf-8"?>
<p:tagLst xmlns:p="http://schemas.openxmlformats.org/presentationml/2006/main">
  <p:tag name="KSO_WM_DIAGRAM_VIRTUALLY_FRAME" val="{&quot;height&quot;:390.47842519685037,&quot;left&quot;:79.28779527559055,&quot;top&quot;:101.42976377952756,&quot;width&quot;:799.0868503937008}"/>
</p:tagLst>
</file>

<file path=ppt/tags/tag33.xml><?xml version="1.0" encoding="utf-8"?>
<p:tagLst xmlns:p="http://schemas.openxmlformats.org/presentationml/2006/main">
  <p:tag name="KSO_WM_DIAGRAM_VIRTUALLY_FRAME" val="{&quot;height&quot;:390.47842519685037,&quot;left&quot;:79.28779527559055,&quot;top&quot;:101.42976377952756,&quot;width&quot;:799.0868503937008}"/>
</p:tagLst>
</file>

<file path=ppt/tags/tag34.xml><?xml version="1.0" encoding="utf-8"?>
<p:tagLst xmlns:p="http://schemas.openxmlformats.org/presentationml/2006/main">
  <p:tag name="KSO_WM_DIAGRAM_VIRTUALLY_FRAME" val="{&quot;height&quot;:390.47842519685037,&quot;left&quot;:79.28779527559055,&quot;top&quot;:101.42976377952756,&quot;width&quot;:799.0868503937008}"/>
</p:tagLst>
</file>

<file path=ppt/tags/tag35.xml><?xml version="1.0" encoding="utf-8"?>
<p:tagLst xmlns:p="http://schemas.openxmlformats.org/presentationml/2006/main">
  <p:tag name="KSO_WM_DIAGRAM_VIRTUALLY_FRAME" val="{&quot;height&quot;:400.0779707733053,&quot;left&quot;:65.58267716535428,&quot;top&quot;:108.12472440944882,&quot;width&quot;:844.1565354330709}"/>
</p:tagLst>
</file>

<file path=ppt/tags/tag36.xml><?xml version="1.0" encoding="utf-8"?>
<p:tagLst xmlns:p="http://schemas.openxmlformats.org/presentationml/2006/main">
  <p:tag name="KSO_WM_DIAGRAM_VIRTUALLY_FRAME" val="{&quot;height&quot;:400.0779707733053,&quot;left&quot;:65.58267716535428,&quot;top&quot;:108.12472440944882,&quot;width&quot;:844.1565354330709}"/>
</p:tagLst>
</file>

<file path=ppt/tags/tag37.xml><?xml version="1.0" encoding="utf-8"?>
<p:tagLst xmlns:p="http://schemas.openxmlformats.org/presentationml/2006/main">
  <p:tag name="KSO_WM_DIAGRAM_VIRTUALLY_FRAME" val="{&quot;height&quot;:400.0779707733053,&quot;left&quot;:65.58267716535428,&quot;top&quot;:108.12472440944882,&quot;width&quot;:844.1565354330709}"/>
</p:tagLst>
</file>

<file path=ppt/tags/tag38.xml><?xml version="1.0" encoding="utf-8"?>
<p:tagLst xmlns:p="http://schemas.openxmlformats.org/presentationml/2006/main">
  <p:tag name="KSO_WM_DIAGRAM_VIRTUALLY_FRAME" val="{&quot;height&quot;:400.0779707733053,&quot;left&quot;:65.58267716535428,&quot;top&quot;:108.12472440944882,&quot;width&quot;:844.1565354330709}"/>
</p:tagLst>
</file>

<file path=ppt/tags/tag39.xml><?xml version="1.0" encoding="utf-8"?>
<p:tagLst xmlns:p="http://schemas.openxmlformats.org/presentationml/2006/main">
  <p:tag name="KSO_WM_DIAGRAM_VIRTUALLY_FRAME" val="{&quot;height&quot;:400.0779707733053,&quot;left&quot;:65.58267716535428,&quot;top&quot;:108.12472440944882,&quot;width&quot;:844.1565354330709}"/>
</p:tagLst>
</file>

<file path=ppt/tags/tag4.xml><?xml version="1.0" encoding="utf-8"?>
<p:tagLst xmlns:p="http://schemas.openxmlformats.org/presentationml/2006/main">
  <p:tag name="KSO_WM_DIAGRAM_VIRTUALLY_FRAME" val="{&quot;height&quot;:390.47842519685037,&quot;left&quot;:79.28779527559055,&quot;top&quot;:101.42976377952756,&quot;width&quot;:799.0868503937008}"/>
</p:tagLst>
</file>

<file path=ppt/tags/tag40.xml><?xml version="1.0" encoding="utf-8"?>
<p:tagLst xmlns:p="http://schemas.openxmlformats.org/presentationml/2006/main">
  <p:tag name="KSO_WM_DIAGRAM_VIRTUALLY_FRAME" val="{&quot;height&quot;:400.0779707733053,&quot;left&quot;:65.58267716535428,&quot;top&quot;:108.12472440944882,&quot;width&quot;:844.1565354330709}"/>
</p:tagLst>
</file>

<file path=ppt/tags/tag41.xml><?xml version="1.0" encoding="utf-8"?>
<p:tagLst xmlns:p="http://schemas.openxmlformats.org/presentationml/2006/main">
  <p:tag name="KSO_WM_DIAGRAM_VIRTUALLY_FRAME" val="{&quot;height&quot;:400.0779707733053,&quot;left&quot;:65.58267716535428,&quot;top&quot;:108.12472440944882,&quot;width&quot;:844.1565354330709}"/>
</p:tagLst>
</file>

<file path=ppt/tags/tag42.xml><?xml version="1.0" encoding="utf-8"?>
<p:tagLst xmlns:p="http://schemas.openxmlformats.org/presentationml/2006/main">
  <p:tag name="KSO_WM_DIAGRAM_VIRTUALLY_FRAME" val="{&quot;height&quot;:400.0779707733053,&quot;left&quot;:65.58267716535428,&quot;top&quot;:108.12472440944882,&quot;width&quot;:844.1565354330709}"/>
</p:tagLst>
</file>

<file path=ppt/tags/tag43.xml><?xml version="1.0" encoding="utf-8"?>
<p:tagLst xmlns:p="http://schemas.openxmlformats.org/presentationml/2006/main">
  <p:tag name="KSO_WM_DIAGRAM_VIRTUALLY_FRAME" val="{&quot;height&quot;:400.0779707733053,&quot;left&quot;:65.58267716535428,&quot;top&quot;:108.12472440944882,&quot;width&quot;:844.1565354330709}"/>
</p:tagLst>
</file>

<file path=ppt/tags/tag44.xml><?xml version="1.0" encoding="utf-8"?>
<p:tagLst xmlns:p="http://schemas.openxmlformats.org/presentationml/2006/main">
  <p:tag name="KSO_WM_DIAGRAM_VIRTUALLY_FRAME" val="{&quot;height&quot;:400.0779707733053,&quot;left&quot;:65.58267716535428,&quot;top&quot;:108.12472440944882,&quot;width&quot;:844.1565354330709}"/>
</p:tagLst>
</file>

<file path=ppt/tags/tag45.xml><?xml version="1.0" encoding="utf-8"?>
<p:tagLst xmlns:p="http://schemas.openxmlformats.org/presentationml/2006/main">
  <p:tag name="KSO_WM_DIAGRAM_VIRTUALLY_FRAME" val="{&quot;height&quot;:400.0779707733053,&quot;left&quot;:65.58267716535428,&quot;top&quot;:108.12472440944882,&quot;width&quot;:844.1565354330709}"/>
</p:tagLst>
</file>

<file path=ppt/tags/tag46.xml><?xml version="1.0" encoding="utf-8"?>
<p:tagLst xmlns:p="http://schemas.openxmlformats.org/presentationml/2006/main">
  <p:tag name="KSO_WM_DIAGRAM_VIRTUALLY_FRAME" val="{&quot;height&quot;:400.0779707733053,&quot;left&quot;:65.58267716535428,&quot;top&quot;:108.12472440944882,&quot;width&quot;:844.1565354330709}"/>
</p:tagLst>
</file>

<file path=ppt/tags/tag47.xml><?xml version="1.0" encoding="utf-8"?>
<p:tagLst xmlns:p="http://schemas.openxmlformats.org/presentationml/2006/main">
  <p:tag name="KSO_WM_DIAGRAM_VIRTUALLY_FRAME" val="{&quot;height&quot;:400.0779707733053,&quot;left&quot;:65.58267716535428,&quot;top&quot;:108.12472440944882,&quot;width&quot;:844.1565354330709}"/>
</p:tagLst>
</file>

<file path=ppt/tags/tag48.xml><?xml version="1.0" encoding="utf-8"?>
<p:tagLst xmlns:p="http://schemas.openxmlformats.org/presentationml/2006/main">
  <p:tag name="KSO_WM_DIAGRAM_VIRTUALLY_FRAME" val="{&quot;height&quot;:400.0779707733053,&quot;left&quot;:65.58267716535428,&quot;top&quot;:108.12472440944882,&quot;width&quot;:844.1565354330709}"/>
</p:tagLst>
</file>

<file path=ppt/tags/tag49.xml><?xml version="1.0" encoding="utf-8"?>
<p:tagLst xmlns:p="http://schemas.openxmlformats.org/presentationml/2006/main">
  <p:tag name="KSO_WM_DIAGRAM_VIRTUALLY_FRAME" val="{&quot;height&quot;:400.0779707733053,&quot;left&quot;:65.58267716535428,&quot;top&quot;:108.12472440944882,&quot;width&quot;:844.1565354330709}"/>
</p:tagLst>
</file>

<file path=ppt/tags/tag5.xml><?xml version="1.0" encoding="utf-8"?>
<p:tagLst xmlns:p="http://schemas.openxmlformats.org/presentationml/2006/main">
  <p:tag name="KSO_WM_DIAGRAM_VIRTUALLY_FRAME" val="{&quot;height&quot;:390.47842519685037,&quot;left&quot;:79.28779527559055,&quot;top&quot;:101.42976377952756,&quot;width&quot;:799.0868503937008}"/>
</p:tagLst>
</file>

<file path=ppt/tags/tag50.xml><?xml version="1.0" encoding="utf-8"?>
<p:tagLst xmlns:p="http://schemas.openxmlformats.org/presentationml/2006/main">
  <p:tag name="KSO_WM_DIAGRAM_VIRTUALLY_FRAME" val="{&quot;height&quot;:418.77794442435504,&quot;left&quot;:65.58267716535428,&quot;top&quot;:108.12472440944882,&quot;width&quot;:844.1565354330709}"/>
</p:tagLst>
</file>

<file path=ppt/tags/tag51.xml><?xml version="1.0" encoding="utf-8"?>
<p:tagLst xmlns:p="http://schemas.openxmlformats.org/presentationml/2006/main">
  <p:tag name="KSO_WM_DIAGRAM_VIRTUALLY_FRAME" val="{&quot;height&quot;:418.77794442435504,&quot;left&quot;:65.58267716535428,&quot;top&quot;:108.12472440944882,&quot;width&quot;:844.1565354330709}"/>
</p:tagLst>
</file>

<file path=ppt/tags/tag52.xml><?xml version="1.0" encoding="utf-8"?>
<p:tagLst xmlns:p="http://schemas.openxmlformats.org/presentationml/2006/main">
  <p:tag name="KSO_WM_DIAGRAM_VIRTUALLY_FRAME" val="{&quot;height&quot;:418.77794442435504,&quot;left&quot;:65.58267716535428,&quot;top&quot;:108.12472440944882,&quot;width&quot;:844.1565354330709}"/>
</p:tagLst>
</file>

<file path=ppt/tags/tag53.xml><?xml version="1.0" encoding="utf-8"?>
<p:tagLst xmlns:p="http://schemas.openxmlformats.org/presentationml/2006/main">
  <p:tag name="KSO_WM_DIAGRAM_VIRTUALLY_FRAME" val="{&quot;height&quot;:418.77794442435504,&quot;left&quot;:65.58267716535428,&quot;top&quot;:108.12472440944882,&quot;width&quot;:844.1565354330709}"/>
</p:tagLst>
</file>

<file path=ppt/tags/tag54.xml><?xml version="1.0" encoding="utf-8"?>
<p:tagLst xmlns:p="http://schemas.openxmlformats.org/presentationml/2006/main">
  <p:tag name="KSO_WM_DIAGRAM_VIRTUALLY_FRAME" val="{&quot;height&quot;:418.77794442435504,&quot;left&quot;:65.58267716535428,&quot;top&quot;:108.12472440944882,&quot;width&quot;:844.1565354330709}"/>
</p:tagLst>
</file>

<file path=ppt/tags/tag55.xml><?xml version="1.0" encoding="utf-8"?>
<p:tagLst xmlns:p="http://schemas.openxmlformats.org/presentationml/2006/main">
  <p:tag name="KSO_WM_DIAGRAM_VIRTUALLY_FRAME" val="{&quot;height&quot;:418.77794442435504,&quot;left&quot;:65.58267716535428,&quot;top&quot;:108.12472440944882,&quot;width&quot;:844.1565354330709}"/>
</p:tagLst>
</file>

<file path=ppt/tags/tag56.xml><?xml version="1.0" encoding="utf-8"?>
<p:tagLst xmlns:p="http://schemas.openxmlformats.org/presentationml/2006/main">
  <p:tag name="KSO_WM_DIAGRAM_VIRTUALLY_FRAME" val="{&quot;height&quot;:418.77794442435504,&quot;left&quot;:65.58267716535428,&quot;top&quot;:108.12472440944882,&quot;width&quot;:844.1565354330709}"/>
</p:tagLst>
</file>

<file path=ppt/tags/tag57.xml><?xml version="1.0" encoding="utf-8"?>
<p:tagLst xmlns:p="http://schemas.openxmlformats.org/presentationml/2006/main">
  <p:tag name="KSO_WM_DIAGRAM_VIRTUALLY_FRAME" val="{&quot;height&quot;:418.77794442435504,&quot;left&quot;:65.58267716535428,&quot;top&quot;:108.12472440944882,&quot;width&quot;:844.1565354330709}"/>
</p:tagLst>
</file>

<file path=ppt/tags/tag58.xml><?xml version="1.0" encoding="utf-8"?>
<p:tagLst xmlns:p="http://schemas.openxmlformats.org/presentationml/2006/main">
  <p:tag name="KSO_WM_DIAGRAM_VIRTUALLY_FRAME" val="{&quot;height&quot;:418.77794442435504,&quot;left&quot;:65.58267716535428,&quot;top&quot;:108.12472440944882,&quot;width&quot;:844.1565354330709}"/>
</p:tagLst>
</file>

<file path=ppt/tags/tag59.xml><?xml version="1.0" encoding="utf-8"?>
<p:tagLst xmlns:p="http://schemas.openxmlformats.org/presentationml/2006/main">
  <p:tag name="KSO_WM_DIAGRAM_VIRTUALLY_FRAME" val="{&quot;height&quot;:418.77794442435504,&quot;left&quot;:65.58267716535428,&quot;top&quot;:108.12472440944882,&quot;width&quot;:844.1565354330709}"/>
</p:tagLst>
</file>

<file path=ppt/tags/tag6.xml><?xml version="1.0" encoding="utf-8"?>
<p:tagLst xmlns:p="http://schemas.openxmlformats.org/presentationml/2006/main">
  <p:tag name="KSO_WM_DIAGRAM_VIRTUALLY_FRAME" val="{&quot;height&quot;:390.47842519685037,&quot;left&quot;:79.28779527559055,&quot;top&quot;:101.42976377952756,&quot;width&quot;:799.0868503937008}"/>
</p:tagLst>
</file>

<file path=ppt/tags/tag60.xml><?xml version="1.0" encoding="utf-8"?>
<p:tagLst xmlns:p="http://schemas.openxmlformats.org/presentationml/2006/main">
  <p:tag name="KSO_WM_DIAGRAM_VIRTUALLY_FRAME" val="{&quot;height&quot;:418.77794442435504,&quot;left&quot;:65.58267716535428,&quot;top&quot;:108.12472440944882,&quot;width&quot;:844.1565354330709}"/>
</p:tagLst>
</file>

<file path=ppt/tags/tag61.xml><?xml version="1.0" encoding="utf-8"?>
<p:tagLst xmlns:p="http://schemas.openxmlformats.org/presentationml/2006/main">
  <p:tag name="KSO_WM_DIAGRAM_VIRTUALLY_FRAME" val="{&quot;height&quot;:418.77794442435504,&quot;left&quot;:65.58267716535428,&quot;top&quot;:108.12472440944882,&quot;width&quot;:844.1565354330709}"/>
</p:tagLst>
</file>

<file path=ppt/tags/tag62.xml><?xml version="1.0" encoding="utf-8"?>
<p:tagLst xmlns:p="http://schemas.openxmlformats.org/presentationml/2006/main">
  <p:tag name="KSO_WM_DIAGRAM_VIRTUALLY_FRAME" val="{&quot;height&quot;:418.77794442435504,&quot;left&quot;:65.58267716535428,&quot;top&quot;:108.12472440944882,&quot;width&quot;:844.1565354330709}"/>
</p:tagLst>
</file>

<file path=ppt/tags/tag63.xml><?xml version="1.0" encoding="utf-8"?>
<p:tagLst xmlns:p="http://schemas.openxmlformats.org/presentationml/2006/main">
  <p:tag name="KSO_WM_DIAGRAM_VIRTUALLY_FRAME" val="{&quot;height&quot;:418.77794442435504,&quot;left&quot;:65.58267716535428,&quot;top&quot;:108.12472440944882,&quot;width&quot;:844.1565354330709}"/>
</p:tagLst>
</file>

<file path=ppt/tags/tag64.xml><?xml version="1.0" encoding="utf-8"?>
<p:tagLst xmlns:p="http://schemas.openxmlformats.org/presentationml/2006/main">
  <p:tag name="KSO_WM_DIAGRAM_VIRTUALLY_FRAME" val="{&quot;height&quot;:418.77794442435504,&quot;left&quot;:65.58267716535428,&quot;top&quot;:108.12472440944882,&quot;width&quot;:844.1565354330709}"/>
</p:tagLst>
</file>

<file path=ppt/tags/tag65.xml><?xml version="1.0" encoding="utf-8"?>
<p:tagLst xmlns:p="http://schemas.openxmlformats.org/presentationml/2006/main">
  <p:tag name="resource_record_key" val="{&quot;10&quot;:[3635546,50036773]}"/>
</p:tagLst>
</file>

<file path=ppt/tags/tag7.xml><?xml version="1.0" encoding="utf-8"?>
<p:tagLst xmlns:p="http://schemas.openxmlformats.org/presentationml/2006/main">
  <p:tag name="KSO_WM_DIAGRAM_VIRTUALLY_FRAME" val="{&quot;height&quot;:390.47842519685037,&quot;left&quot;:79.28779527559055,&quot;top&quot;:101.42976377952756,&quot;width&quot;:799.0868503937008}"/>
</p:tagLst>
</file>

<file path=ppt/tags/tag8.xml><?xml version="1.0" encoding="utf-8"?>
<p:tagLst xmlns:p="http://schemas.openxmlformats.org/presentationml/2006/main">
  <p:tag name="KSO_WM_DIAGRAM_VIRTUALLY_FRAME" val="{&quot;height&quot;:390.47842519685037,&quot;left&quot;:79.28779527559055,&quot;top&quot;:101.42976377952756,&quot;width&quot;:799.0868503937008}"/>
</p:tagLst>
</file>

<file path=ppt/tags/tag9.xml><?xml version="1.0" encoding="utf-8"?>
<p:tagLst xmlns:p="http://schemas.openxmlformats.org/presentationml/2006/main">
  <p:tag name="KSO_WM_DIAGRAM_VIRTUALLY_FRAME" val="{&quot;height&quot;:390.47842519685037,&quot;left&quot;:79.28779527559055,&quot;top&quot;:101.42976377952756,&quot;width&quot;:799.0868503937008}"/>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q1ayxfd3">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1920</Words>
  <Application>WPS 演示</Application>
  <PresentationFormat>宽屏</PresentationFormat>
  <Paragraphs>102</Paragraphs>
  <Slides>10</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10</vt:i4>
      </vt:variant>
    </vt:vector>
  </HeadingPairs>
  <TitlesOfParts>
    <vt:vector size="17" baseType="lpstr">
      <vt:lpstr>Arial</vt:lpstr>
      <vt:lpstr>宋体</vt:lpstr>
      <vt:lpstr>Wingdings</vt:lpstr>
      <vt:lpstr>微软雅黑</vt:lpstr>
      <vt:lpstr>Arial Unicode MS</vt:lpstr>
      <vt:lpstr>Calibri</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office2016mac10413</dc:creator>
  <cp:lastModifiedBy>五</cp:lastModifiedBy>
  <cp:revision>39</cp:revision>
  <dcterms:created xsi:type="dcterms:W3CDTF">2021-06-29T08:54:00Z</dcterms:created>
  <dcterms:modified xsi:type="dcterms:W3CDTF">2025-07-24T02:00:40Z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2052-12.1.0.21171</vt:lpwstr>
  </property>
  <property fmtid="{D5CDD505-2E9C-101B-9397-08002B2CF9AE}" pid="3" name="KSOTemplateUUID">
    <vt:lpwstr>v1.0_mb_3/AUWq/N1aYnYRXji2t99Q==</vt:lpwstr>
  </property>
  <property fmtid="{D5CDD505-2E9C-101B-9397-08002B2CF9AE}" pid="4" name="ICV">
    <vt:lpwstr>CCD23A3FCAD6492E8EEA56ACB3453195_11</vt:lpwstr>
  </property>
</Properties>
</file>